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67" r:id="rId5"/>
    <p:sldId id="257" r:id="rId6"/>
    <p:sldId id="272" r:id="rId7"/>
    <p:sldId id="273"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29" r:id="rId23"/>
    <p:sldId id="330" r:id="rId24"/>
    <p:sldId id="331" r:id="rId25"/>
    <p:sldId id="332" r:id="rId26"/>
    <p:sldId id="333" r:id="rId27"/>
    <p:sldId id="334" r:id="rId28"/>
    <p:sldId id="335" r:id="rId29"/>
    <p:sldId id="336" r:id="rId30"/>
    <p:sldId id="337" r:id="rId31"/>
    <p:sldId id="268"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990B2"/>
    <a:srgbClr val="4DC5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5F8CE9-DDD0-2B13-EFAC-D5977096F15C}" v="35" dt="2020-01-17T09:34:50.9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6357" autoAdjust="0"/>
  </p:normalViewPr>
  <p:slideViewPr>
    <p:cSldViewPr snapToGrid="0">
      <p:cViewPr varScale="1">
        <p:scale>
          <a:sx n="103" d="100"/>
          <a:sy n="103" d="100"/>
        </p:scale>
        <p:origin x="126" y="2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telaar-Baumann, Birgit" userId="S::bci.ketelaar-baumann@alfa-college.nl::5fbf835c-ae6c-46e9-9c7b-9a1b368c03da" providerId="AD" clId="Web-{FC5F8CE9-DDD0-2B13-EFAC-D5977096F15C}"/>
    <pc:docChg chg="modSld">
      <pc:chgData name="Ketelaar-Baumann, Birgit" userId="S::bci.ketelaar-baumann@alfa-college.nl::5fbf835c-ae6c-46e9-9c7b-9a1b368c03da" providerId="AD" clId="Web-{FC5F8CE9-DDD0-2B13-EFAC-D5977096F15C}" dt="2020-01-17T09:34:50.996" v="34" actId="20577"/>
      <pc:docMkLst>
        <pc:docMk/>
      </pc:docMkLst>
      <pc:sldChg chg="modSp">
        <pc:chgData name="Ketelaar-Baumann, Birgit" userId="S::bci.ketelaar-baumann@alfa-college.nl::5fbf835c-ae6c-46e9-9c7b-9a1b368c03da" providerId="AD" clId="Web-{FC5F8CE9-DDD0-2B13-EFAC-D5977096F15C}" dt="2020-01-17T09:34:50.996" v="33" actId="20577"/>
        <pc:sldMkLst>
          <pc:docMk/>
          <pc:sldMk cId="2644066291" sldId="257"/>
        </pc:sldMkLst>
        <pc:spChg chg="mod">
          <ac:chgData name="Ketelaar-Baumann, Birgit" userId="S::bci.ketelaar-baumann@alfa-college.nl::5fbf835c-ae6c-46e9-9c7b-9a1b368c03da" providerId="AD" clId="Web-{FC5F8CE9-DDD0-2B13-EFAC-D5977096F15C}" dt="2020-01-17T09:34:50.996" v="33" actId="20577"/>
          <ac:spMkLst>
            <pc:docMk/>
            <pc:sldMk cId="2644066291" sldId="257"/>
            <ac:spMk id="2" creationId="{FDB0F07D-7828-4B3A-BE5D-D2FA64EAEB8E}"/>
          </ac:spMkLst>
        </pc:spChg>
      </pc:sldChg>
    </pc:docChg>
  </pc:docChgLst>
  <pc:docChgLst>
    <pc:chgData name="Boomgaarden, Richard" userId="1e44fa45-4727-4615-88db-9fe56876fe5a" providerId="ADAL" clId="{999AA9B0-84B3-4DB7-A75C-B90D0F9B5800}"/>
    <pc:docChg chg="custSel modSld">
      <pc:chgData name="Boomgaarden, Richard" userId="1e44fa45-4727-4615-88db-9fe56876fe5a" providerId="ADAL" clId="{999AA9B0-84B3-4DB7-A75C-B90D0F9B5800}" dt="2020-01-16T13:41:38.285" v="67" actId="404"/>
      <pc:docMkLst>
        <pc:docMk/>
      </pc:docMkLst>
      <pc:sldChg chg="modSp">
        <pc:chgData name="Boomgaarden, Richard" userId="1e44fa45-4727-4615-88db-9fe56876fe5a" providerId="ADAL" clId="{999AA9B0-84B3-4DB7-A75C-B90D0F9B5800}" dt="2020-01-16T13:41:38.285" v="67" actId="404"/>
        <pc:sldMkLst>
          <pc:docMk/>
          <pc:sldMk cId="2082317672" sldId="331"/>
        </pc:sldMkLst>
        <pc:spChg chg="mod">
          <ac:chgData name="Boomgaarden, Richard" userId="1e44fa45-4727-4615-88db-9fe56876fe5a" providerId="ADAL" clId="{999AA9B0-84B3-4DB7-A75C-B90D0F9B5800}" dt="2020-01-16T13:41:38.285" v="67" actId="404"/>
          <ac:spMkLst>
            <pc:docMk/>
            <pc:sldMk cId="2082317672" sldId="331"/>
            <ac:spMk id="2" creationId="{4BA4C844-7947-4080-B2E2-77B5940C07D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3D4641E-CC14-4173-8A11-BC9318146E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78972976-6F8E-40E8-846B-6467820A12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F7AB39-75F2-4C08-A784-DC1A5AEF4D79}" type="datetimeFigureOut">
              <a:rPr lang="nl-NL" smtClean="0"/>
              <a:t>17-1-2020</a:t>
            </a:fld>
            <a:endParaRPr lang="nl-NL"/>
          </a:p>
        </p:txBody>
      </p:sp>
      <p:sp>
        <p:nvSpPr>
          <p:cNvPr id="4" name="Tijdelijke aanduiding voor voettekst 3">
            <a:extLst>
              <a:ext uri="{FF2B5EF4-FFF2-40B4-BE49-F238E27FC236}">
                <a16:creationId xmlns:a16="http://schemas.microsoft.com/office/drawing/2014/main" id="{C45E938A-6304-4AE5-9572-A11291CEEE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5456D5A6-0BC8-44C0-923E-29241B4357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EF1183-85CF-4748-8C25-033661CB0C29}" type="slidenum">
              <a:rPr lang="nl-NL" smtClean="0"/>
              <a:t>‹nr.›</a:t>
            </a:fld>
            <a:endParaRPr lang="nl-NL"/>
          </a:p>
        </p:txBody>
      </p:sp>
    </p:spTree>
    <p:extLst>
      <p:ext uri="{BB962C8B-B14F-4D97-AF65-F5344CB8AC3E}">
        <p14:creationId xmlns:p14="http://schemas.microsoft.com/office/powerpoint/2010/main" val="65082073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D0DF-AD5B-4AD1-B3D1-2D25C4B42325}" type="datetimeFigureOut">
              <a:rPr lang="de-DE" smtClean="0"/>
              <a:t>17.01.2020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1BB8-2753-4666-B73F-E3DF35D96F96}" type="slidenum">
              <a:rPr lang="de-DE" smtClean="0"/>
              <a:t>‹nr.›</a:t>
            </a:fld>
            <a:endParaRPr lang="de-DE"/>
          </a:p>
        </p:txBody>
      </p:sp>
    </p:spTree>
    <p:extLst>
      <p:ext uri="{BB962C8B-B14F-4D97-AF65-F5344CB8AC3E}">
        <p14:creationId xmlns:p14="http://schemas.microsoft.com/office/powerpoint/2010/main" val="109465655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3424844" y="5215836"/>
            <a:ext cx="8535167" cy="883286"/>
          </a:xfrm>
        </p:spPr>
        <p:txBody>
          <a:bodyPr anchor="b"/>
          <a:lstStyle>
            <a:lvl1pPr algn="ctr">
              <a:defRPr sz="6000"/>
            </a:lvl1pPr>
          </a:lstStyle>
          <a:p>
            <a:r>
              <a:rPr lang="de-DE" dirty="0"/>
              <a:t>Title</a:t>
            </a:r>
          </a:p>
        </p:txBody>
      </p:sp>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1" name="8 Imagen">
            <a:extLst>
              <a:ext uri="{FF2B5EF4-FFF2-40B4-BE49-F238E27FC236}">
                <a16:creationId xmlns:a16="http://schemas.microsoft.com/office/drawing/2014/main" id="{B925FB85-E3B5-4921-AE2F-B83431F66A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989" y="5657479"/>
            <a:ext cx="2857500" cy="774700"/>
          </a:xfrm>
          <a:prstGeom prst="rect">
            <a:avLst/>
          </a:prstGeom>
        </p:spPr>
      </p:pic>
      <p:pic>
        <p:nvPicPr>
          <p:cNvPr id="12" name="6 Imagen">
            <a:extLst>
              <a:ext uri="{FF2B5EF4-FFF2-40B4-BE49-F238E27FC236}">
                <a16:creationId xmlns:a16="http://schemas.microsoft.com/office/drawing/2014/main" id="{E461E036-9CA4-4DED-9E03-36F1FF70C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011" y="4653114"/>
            <a:ext cx="3183147" cy="909239"/>
          </a:xfrm>
          <a:prstGeom prst="rect">
            <a:avLst/>
          </a:prstGeom>
        </p:spPr>
      </p:pic>
      <p:sp>
        <p:nvSpPr>
          <p:cNvPr id="13" name="Tekstvak 4">
            <a:extLst>
              <a:ext uri="{FF2B5EF4-FFF2-40B4-BE49-F238E27FC236}">
                <a16:creationId xmlns:a16="http://schemas.microsoft.com/office/drawing/2014/main" id="{DE650325-377C-4F1E-B05F-C44E5AC82F93}"/>
              </a:ext>
            </a:extLst>
          </p:cNvPr>
          <p:cNvSpPr txBox="1"/>
          <p:nvPr userDrawn="1"/>
        </p:nvSpPr>
        <p:spPr>
          <a:xfrm>
            <a:off x="214737" y="6378598"/>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Tree>
    <p:extLst>
      <p:ext uri="{BB962C8B-B14F-4D97-AF65-F5344CB8AC3E}">
        <p14:creationId xmlns:p14="http://schemas.microsoft.com/office/powerpoint/2010/main" val="1697879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Zwischen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2306974"/>
            <a:ext cx="12192000" cy="4551026"/>
          </a:xfrm>
          <a:prstGeom prst="rect">
            <a:avLst/>
          </a:prstGeom>
        </p:spPr>
      </p:pic>
      <p:sp>
        <p:nvSpPr>
          <p:cNvPr id="2" name="Titel 1">
            <a:extLst>
              <a:ext uri="{FF2B5EF4-FFF2-40B4-BE49-F238E27FC236}">
                <a16:creationId xmlns:a16="http://schemas.microsoft.com/office/drawing/2014/main" id="{8500AABC-53BA-4341-9976-25D4490FA9C7}"/>
              </a:ext>
            </a:extLst>
          </p:cNvPr>
          <p:cNvSpPr>
            <a:spLocks noGrp="1"/>
          </p:cNvSpPr>
          <p:nvPr>
            <p:ph type="ctrTitle" hasCustomPrompt="1"/>
          </p:nvPr>
        </p:nvSpPr>
        <p:spPr>
          <a:xfrm>
            <a:off x="248528" y="863629"/>
            <a:ext cx="11694944" cy="883286"/>
          </a:xfrm>
        </p:spPr>
        <p:txBody>
          <a:bodyPr anchor="b"/>
          <a:lstStyle>
            <a:lvl1pPr algn="ctr">
              <a:defRPr sz="6000"/>
            </a:lvl1pPr>
          </a:lstStyle>
          <a:p>
            <a:r>
              <a:rPr lang="de-DE" dirty="0"/>
              <a:t>2nd title</a:t>
            </a:r>
          </a:p>
        </p:txBody>
      </p:sp>
      <p:sp>
        <p:nvSpPr>
          <p:cNvPr id="16" name="Sechseck 15">
            <a:extLst>
              <a:ext uri="{FF2B5EF4-FFF2-40B4-BE49-F238E27FC236}">
                <a16:creationId xmlns:a16="http://schemas.microsoft.com/office/drawing/2014/main" id="{BED1565E-1819-4ACF-BA2D-14E8C55435D5}"/>
              </a:ext>
            </a:extLst>
          </p:cNvPr>
          <p:cNvSpPr/>
          <p:nvPr userDrawn="1"/>
        </p:nvSpPr>
        <p:spPr>
          <a:xfrm>
            <a:off x="11467008" y="6233434"/>
            <a:ext cx="516037" cy="444860"/>
          </a:xfrm>
          <a:prstGeom prst="hexagon">
            <a:avLst/>
          </a:prstGeom>
          <a:solidFill>
            <a:schemeClr val="bg1">
              <a:alpha val="89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72CC7B92-0C92-44A8-AD29-C36EB64A3C7D}"/>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pic>
        <p:nvPicPr>
          <p:cNvPr id="8" name="Grafik 7">
            <a:extLst>
              <a:ext uri="{FF2B5EF4-FFF2-40B4-BE49-F238E27FC236}">
                <a16:creationId xmlns:a16="http://schemas.microsoft.com/office/drawing/2014/main" id="{4E9A0869-B158-4B00-A3C7-7B6592650F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V="1">
            <a:off x="0" y="0"/>
            <a:ext cx="12192000" cy="303570"/>
          </a:xfrm>
          <a:prstGeom prst="rect">
            <a:avLst/>
          </a:prstGeom>
        </p:spPr>
      </p:pic>
    </p:spTree>
    <p:extLst>
      <p:ext uri="{BB962C8B-B14F-4D97-AF65-F5344CB8AC3E}">
        <p14:creationId xmlns:p14="http://schemas.microsoft.com/office/powerpoint/2010/main" val="27439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 Inhalt durchgehen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1"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Sechseck 11">
            <a:extLst>
              <a:ext uri="{FF2B5EF4-FFF2-40B4-BE49-F238E27FC236}">
                <a16:creationId xmlns:a16="http://schemas.microsoft.com/office/drawing/2014/main" id="{D85E44FF-78B1-4EF6-8696-0659B1C5CCE8}"/>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Foliennummernplatzhalter 6">
            <a:extLst>
              <a:ext uri="{FF2B5EF4-FFF2-40B4-BE49-F238E27FC236}">
                <a16:creationId xmlns:a16="http://schemas.microsoft.com/office/drawing/2014/main" id="{E429462C-4436-44E9-BDAA-18EA67849876}"/>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560731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 Inhalt durchgehend 2spalti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52788D1-CF93-45D2-A6F6-46F3A53803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48370965-63CD-4279-BD28-501F0873721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1740710-1D75-42BC-813D-C05340226882}"/>
              </a:ext>
            </a:extLst>
          </p:cNvPr>
          <p:cNvSpPr>
            <a:spLocks noGrp="1"/>
          </p:cNvSpPr>
          <p:nvPr>
            <p:ph idx="1"/>
          </p:nvPr>
        </p:nvSpPr>
        <p:spPr/>
        <p:txBody>
          <a:bodyPr numCol="2" spcCol="36000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Sechseck 10">
            <a:extLst>
              <a:ext uri="{FF2B5EF4-FFF2-40B4-BE49-F238E27FC236}">
                <a16:creationId xmlns:a16="http://schemas.microsoft.com/office/drawing/2014/main" id="{BCB9A970-8954-4C1E-ABB8-F1CFBFD1C16A}"/>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3C26F0D8-E363-49B5-8426-7458C0F7764F}"/>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4109366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66648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_Zwei Inhalte qu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11728021" cy="2763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231989" y="4722899"/>
            <a:ext cx="11728021" cy="145406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Sechseck 9">
            <a:extLst>
              <a:ext uri="{FF2B5EF4-FFF2-40B4-BE49-F238E27FC236}">
                <a16:creationId xmlns:a16="http://schemas.microsoft.com/office/drawing/2014/main" id="{71BD58FB-9A13-4057-BE25-0B2B7353815E}"/>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6">
            <a:extLst>
              <a:ext uri="{FF2B5EF4-FFF2-40B4-BE49-F238E27FC236}">
                <a16:creationId xmlns:a16="http://schemas.microsoft.com/office/drawing/2014/main" id="{E87EFB75-CE6F-475E-A233-750C8FA399E7}"/>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44088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84FA817-C8F7-4FC7-B888-D574457F2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EDA81CC6-9243-4736-A817-8681C9C3C0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A772965-B024-456F-8A80-208AFFF2AC51}"/>
              </a:ext>
            </a:extLst>
          </p:cNvPr>
          <p:cNvSpPr>
            <a:spLocks noGrp="1"/>
          </p:cNvSpPr>
          <p:nvPr>
            <p:ph sz="half" idx="1"/>
          </p:nvPr>
        </p:nvSpPr>
        <p:spPr>
          <a:xfrm>
            <a:off x="231989" y="1825625"/>
            <a:ext cx="5787811"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5E2650A-9B3B-445F-BFC5-20240B3C8969}"/>
              </a:ext>
            </a:extLst>
          </p:cNvPr>
          <p:cNvSpPr>
            <a:spLocks noGrp="1"/>
          </p:cNvSpPr>
          <p:nvPr>
            <p:ph sz="half" idx="2"/>
          </p:nvPr>
        </p:nvSpPr>
        <p:spPr>
          <a:xfrm>
            <a:off x="6172200" y="1825625"/>
            <a:ext cx="5787810" cy="4351338"/>
          </a:xfrm>
        </p:spPr>
        <p:txBody>
          <a:bodyPr/>
          <a:lstStyle>
            <a:lvl1pPr marL="0" indent="0">
              <a:buNone/>
              <a:defRPr/>
            </a:lvl1pPr>
          </a:lstStyle>
          <a:p>
            <a:pPr lvl="0"/>
            <a:endParaRPr lang="de-DE" dirty="0"/>
          </a:p>
        </p:txBody>
      </p:sp>
      <p:sp>
        <p:nvSpPr>
          <p:cNvPr id="11" name="Sechseck 10">
            <a:extLst>
              <a:ext uri="{FF2B5EF4-FFF2-40B4-BE49-F238E27FC236}">
                <a16:creationId xmlns:a16="http://schemas.microsoft.com/office/drawing/2014/main" id="{C7CD881E-85C9-4802-8D5E-4382734B1D70}"/>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oliennummernplatzhalter 6">
            <a:extLst>
              <a:ext uri="{FF2B5EF4-FFF2-40B4-BE49-F238E27FC236}">
                <a16:creationId xmlns:a16="http://schemas.microsoft.com/office/drawing/2014/main" id="{FD81CF3E-D81F-4D43-B1BB-F41B59809D68}"/>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1364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1E452442-15D9-4419-BE00-DFBD9BC70D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25531"/>
            <a:ext cx="12192000" cy="243659"/>
          </a:xfrm>
          <a:prstGeom prst="rect">
            <a:avLst/>
          </a:prstGeom>
        </p:spPr>
      </p:pic>
      <p:sp>
        <p:nvSpPr>
          <p:cNvPr id="2" name="Titel 1">
            <a:extLst>
              <a:ext uri="{FF2B5EF4-FFF2-40B4-BE49-F238E27FC236}">
                <a16:creationId xmlns:a16="http://schemas.microsoft.com/office/drawing/2014/main" id="{59B3608C-A7F5-4E7F-9278-94B3643A17B5}"/>
              </a:ext>
            </a:extLst>
          </p:cNvPr>
          <p:cNvSpPr>
            <a:spLocks noGrp="1"/>
          </p:cNvSpPr>
          <p:nvPr>
            <p:ph type="title"/>
          </p:nvPr>
        </p:nvSpPr>
        <p:spPr>
          <a:xfrm>
            <a:off x="231990" y="236625"/>
            <a:ext cx="11728020" cy="1454064"/>
          </a:xfrm>
        </p:spPr>
        <p:txBody>
          <a:bodyPr/>
          <a:lstStyle/>
          <a:p>
            <a:r>
              <a:rPr lang="de-DE" dirty="0"/>
              <a:t>Mastertitelformat bearbeiten</a:t>
            </a:r>
          </a:p>
        </p:txBody>
      </p:sp>
      <p:sp>
        <p:nvSpPr>
          <p:cNvPr id="3" name="Textplatzhalter 2">
            <a:extLst>
              <a:ext uri="{FF2B5EF4-FFF2-40B4-BE49-F238E27FC236}">
                <a16:creationId xmlns:a16="http://schemas.microsoft.com/office/drawing/2014/main" id="{4A5A42D6-504E-46B0-B788-A932F1AE0193}"/>
              </a:ext>
            </a:extLst>
          </p:cNvPr>
          <p:cNvSpPr>
            <a:spLocks noGrp="1"/>
          </p:cNvSpPr>
          <p:nvPr>
            <p:ph type="body" idx="1"/>
          </p:nvPr>
        </p:nvSpPr>
        <p:spPr>
          <a:xfrm>
            <a:off x="231990" y="1681163"/>
            <a:ext cx="576558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5B9BEC33-AE56-4556-AF5A-51549FF03EC8}"/>
              </a:ext>
            </a:extLst>
          </p:cNvPr>
          <p:cNvSpPr>
            <a:spLocks noGrp="1"/>
          </p:cNvSpPr>
          <p:nvPr>
            <p:ph sz="half" idx="2"/>
          </p:nvPr>
        </p:nvSpPr>
        <p:spPr>
          <a:xfrm>
            <a:off x="231990" y="2505075"/>
            <a:ext cx="576558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83F08E0E-F31C-427F-800C-71E01A0BA37E}"/>
              </a:ext>
            </a:extLst>
          </p:cNvPr>
          <p:cNvSpPr>
            <a:spLocks noGrp="1"/>
          </p:cNvSpPr>
          <p:nvPr>
            <p:ph type="body" sz="quarter" idx="3"/>
          </p:nvPr>
        </p:nvSpPr>
        <p:spPr>
          <a:xfrm>
            <a:off x="6172200" y="1681163"/>
            <a:ext cx="57878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41EA175-A37F-47D8-A464-154EB040C45F}"/>
              </a:ext>
            </a:extLst>
          </p:cNvPr>
          <p:cNvSpPr>
            <a:spLocks noGrp="1"/>
          </p:cNvSpPr>
          <p:nvPr>
            <p:ph sz="quarter" idx="4"/>
          </p:nvPr>
        </p:nvSpPr>
        <p:spPr>
          <a:xfrm>
            <a:off x="6172199" y="2505075"/>
            <a:ext cx="5787809"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6" name="Sechseck 15">
            <a:extLst>
              <a:ext uri="{FF2B5EF4-FFF2-40B4-BE49-F238E27FC236}">
                <a16:creationId xmlns:a16="http://schemas.microsoft.com/office/drawing/2014/main" id="{33DDD785-5895-4CC5-B437-1E583D3ACA25}"/>
              </a:ext>
            </a:extLst>
          </p:cNvPr>
          <p:cNvSpPr/>
          <p:nvPr userDrawn="1"/>
        </p:nvSpPr>
        <p:spPr>
          <a:xfrm>
            <a:off x="11467008" y="6233434"/>
            <a:ext cx="516037" cy="444860"/>
          </a:xfrm>
          <a:prstGeom prst="hexagon">
            <a:avLst/>
          </a:prstGeom>
          <a:solidFill>
            <a:srgbClr val="4DC584">
              <a:alpha val="89000"/>
            </a:srgb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oliennummernplatzhalter 6">
            <a:extLst>
              <a:ext uri="{FF2B5EF4-FFF2-40B4-BE49-F238E27FC236}">
                <a16:creationId xmlns:a16="http://schemas.microsoft.com/office/drawing/2014/main" id="{A0C8B531-1797-4EDC-8A24-CB021C2F074C}"/>
              </a:ext>
            </a:extLst>
          </p:cNvPr>
          <p:cNvSpPr>
            <a:spLocks noGrp="1"/>
          </p:cNvSpPr>
          <p:nvPr>
            <p:ph type="sldNum" sz="quarter" idx="12"/>
          </p:nvPr>
        </p:nvSpPr>
        <p:spPr>
          <a:xfrm>
            <a:off x="11488189" y="6256251"/>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169103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Endfolie">
    <p:spTree>
      <p:nvGrpSpPr>
        <p:cNvPr id="1" name=""/>
        <p:cNvGrpSpPr/>
        <p:nvPr/>
      </p:nvGrpSpPr>
      <p:grpSpPr>
        <a:xfrm>
          <a:off x="0" y="0"/>
          <a:ext cx="0" cy="0"/>
          <a:chOff x="0" y="0"/>
          <a:chExt cx="0" cy="0"/>
        </a:xfrm>
      </p:grpSpPr>
      <p:pic>
        <p:nvPicPr>
          <p:cNvPr id="9" name="Picture 3">
            <a:extLst>
              <a:ext uri="{FF2B5EF4-FFF2-40B4-BE49-F238E27FC236}">
                <a16:creationId xmlns:a16="http://schemas.microsoft.com/office/drawing/2014/main" id="{5CBFF3EA-65AE-4432-AC9D-4FADF31696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75" b="19969"/>
          <a:stretch/>
        </p:blipFill>
        <p:spPr>
          <a:xfrm>
            <a:off x="0" y="0"/>
            <a:ext cx="12192000" cy="4551026"/>
          </a:xfrm>
          <a:prstGeom prst="rect">
            <a:avLst/>
          </a:prstGeom>
        </p:spPr>
      </p:pic>
      <p:pic>
        <p:nvPicPr>
          <p:cNvPr id="10" name="7 Marcador de contenido">
            <a:extLst>
              <a:ext uri="{FF2B5EF4-FFF2-40B4-BE49-F238E27FC236}">
                <a16:creationId xmlns:a16="http://schemas.microsoft.com/office/drawing/2014/main" id="{544B6362-35D1-4DF6-870B-43931F121B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5074" y="4686815"/>
            <a:ext cx="8887189" cy="884733"/>
          </a:xfrm>
          <a:prstGeom prst="rect">
            <a:avLst/>
          </a:prstGeom>
        </p:spPr>
      </p:pic>
      <p:sp>
        <p:nvSpPr>
          <p:cNvPr id="14" name="Tekstvak 5">
            <a:extLst>
              <a:ext uri="{FF2B5EF4-FFF2-40B4-BE49-F238E27FC236}">
                <a16:creationId xmlns:a16="http://schemas.microsoft.com/office/drawing/2014/main" id="{1CD7F2CA-1C92-4428-9366-7D5CEE032762}"/>
              </a:ext>
            </a:extLst>
          </p:cNvPr>
          <p:cNvSpPr txBox="1"/>
          <p:nvPr userDrawn="1"/>
        </p:nvSpPr>
        <p:spPr>
          <a:xfrm>
            <a:off x="3239017" y="5696068"/>
            <a:ext cx="8739301" cy="830997"/>
          </a:xfrm>
          <a:prstGeom prst="rect">
            <a:avLst/>
          </a:prstGeom>
          <a:noFill/>
        </p:spPr>
        <p:txBody>
          <a:bodyPr wrap="square" rtlCol="0">
            <a:spAutoFit/>
          </a:bodyPr>
          <a:lstStyle/>
          <a:p>
            <a:pPr algn="just"/>
            <a:r>
              <a:rPr lang="nl-NL" sz="1600" dirty="0">
                <a:latin typeface="Franklin Gothic Book" panose="020B0503020102020204" pitchFamily="34"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5" name="8 Imagen">
            <a:extLst>
              <a:ext uri="{FF2B5EF4-FFF2-40B4-BE49-F238E27FC236}">
                <a16:creationId xmlns:a16="http://schemas.microsoft.com/office/drawing/2014/main" id="{4FF2A40D-F572-48E1-9128-73A181CF3A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9" y="5752365"/>
            <a:ext cx="2857500" cy="774700"/>
          </a:xfrm>
          <a:prstGeom prst="rect">
            <a:avLst/>
          </a:prstGeom>
        </p:spPr>
      </p:pic>
      <p:pic>
        <p:nvPicPr>
          <p:cNvPr id="16" name="6 Imagen">
            <a:extLst>
              <a:ext uri="{FF2B5EF4-FFF2-40B4-BE49-F238E27FC236}">
                <a16:creationId xmlns:a16="http://schemas.microsoft.com/office/drawing/2014/main" id="{F6A980D9-431E-44D4-9C80-92B5B1D0D35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011" y="4661740"/>
            <a:ext cx="3183147" cy="909239"/>
          </a:xfrm>
          <a:prstGeom prst="rect">
            <a:avLst/>
          </a:prstGeom>
        </p:spPr>
      </p:pic>
      <p:sp>
        <p:nvSpPr>
          <p:cNvPr id="17" name="Tekstvak 4">
            <a:extLst>
              <a:ext uri="{FF2B5EF4-FFF2-40B4-BE49-F238E27FC236}">
                <a16:creationId xmlns:a16="http://schemas.microsoft.com/office/drawing/2014/main" id="{C72A1ABE-359A-42B6-B195-CD55DB046637}"/>
              </a:ext>
            </a:extLst>
          </p:cNvPr>
          <p:cNvSpPr txBox="1"/>
          <p:nvPr userDrawn="1"/>
        </p:nvSpPr>
        <p:spPr>
          <a:xfrm>
            <a:off x="214737" y="6473484"/>
            <a:ext cx="2857500" cy="338554"/>
          </a:xfrm>
          <a:prstGeom prst="rect">
            <a:avLst/>
          </a:prstGeom>
          <a:noFill/>
        </p:spPr>
        <p:txBody>
          <a:bodyPr wrap="square" rtlCol="0">
            <a:spAutoFit/>
          </a:bodyPr>
          <a:lstStyle/>
          <a:p>
            <a:pPr algn="just"/>
            <a:r>
              <a:rPr lang="es-ES" sz="1600" b="0" spc="190" dirty="0">
                <a:solidFill>
                  <a:srgbClr val="150A06"/>
                </a:solidFill>
                <a:latin typeface="Arial" panose="020B0604020202020204" pitchFamily="34" charset="0"/>
                <a:cs typeface="Arial" panose="020B0604020202020204" pitchFamily="34" charset="0"/>
              </a:rPr>
              <a:t>www.energyducation.eu</a:t>
            </a:r>
          </a:p>
        </p:txBody>
      </p:sp>
      <p:sp>
        <p:nvSpPr>
          <p:cNvPr id="18" name="Foliennummernplatzhalter 6">
            <a:extLst>
              <a:ext uri="{FF2B5EF4-FFF2-40B4-BE49-F238E27FC236}">
                <a16:creationId xmlns:a16="http://schemas.microsoft.com/office/drawing/2014/main" id="{C840B92A-3A6F-4D81-836E-EC8CC047E4A4}"/>
              </a:ext>
            </a:extLst>
          </p:cNvPr>
          <p:cNvSpPr>
            <a:spLocks noGrp="1"/>
          </p:cNvSpPr>
          <p:nvPr>
            <p:ph type="sldNum" sz="quarter" idx="12"/>
          </p:nvPr>
        </p:nvSpPr>
        <p:spPr>
          <a:xfrm>
            <a:off x="11505441" y="6469022"/>
            <a:ext cx="471822" cy="365125"/>
          </a:xfrm>
        </p:spPr>
        <p:txBody>
          <a:bodyPr/>
          <a:lstStyle>
            <a:lvl1pPr algn="ctr">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84870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C2E40A4-E90F-4DBD-8501-88B816E1DC5F}"/>
              </a:ext>
            </a:extLst>
          </p:cNvPr>
          <p:cNvSpPr>
            <a:spLocks noGrp="1"/>
          </p:cNvSpPr>
          <p:nvPr>
            <p:ph type="title"/>
          </p:nvPr>
        </p:nvSpPr>
        <p:spPr>
          <a:xfrm>
            <a:off x="231989" y="236625"/>
            <a:ext cx="11728022" cy="1454064"/>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FA21D4BC-6420-4567-9DC8-1CA432E78FB2}"/>
              </a:ext>
            </a:extLst>
          </p:cNvPr>
          <p:cNvSpPr>
            <a:spLocks noGrp="1"/>
          </p:cNvSpPr>
          <p:nvPr>
            <p:ph type="body" idx="1"/>
          </p:nvPr>
        </p:nvSpPr>
        <p:spPr>
          <a:xfrm>
            <a:off x="231989" y="1825625"/>
            <a:ext cx="11728022"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a:extLst>
              <a:ext uri="{FF2B5EF4-FFF2-40B4-BE49-F238E27FC236}">
                <a16:creationId xmlns:a16="http://schemas.microsoft.com/office/drawing/2014/main" id="{E92FEC8A-E20B-434C-80B6-5EF5B88EA66D}"/>
              </a:ext>
            </a:extLst>
          </p:cNvPr>
          <p:cNvSpPr>
            <a:spLocks noGrp="1"/>
          </p:cNvSpPr>
          <p:nvPr>
            <p:ph type="sldNum" sz="quarter" idx="4"/>
          </p:nvPr>
        </p:nvSpPr>
        <p:spPr>
          <a:xfrm>
            <a:off x="11488189" y="6256251"/>
            <a:ext cx="471822" cy="365125"/>
          </a:xfrm>
          <a:prstGeom prst="rect">
            <a:avLst/>
          </a:prstGeom>
        </p:spPr>
        <p:txBody>
          <a:bodyPr vert="horz" lIns="91440" tIns="45720" rIns="91440" bIns="45720" rtlCol="0" anchor="ctr"/>
          <a:lstStyle>
            <a:lvl1pPr algn="r">
              <a:defRPr sz="1200">
                <a:solidFill>
                  <a:schemeClr val="bg2">
                    <a:lumMod val="10000"/>
                  </a:schemeClr>
                </a:solidFill>
                <a:latin typeface="Franklin Gothic Book" panose="020B0503020102020204" pitchFamily="34" charset="0"/>
              </a:defRPr>
            </a:lvl1pPr>
          </a:lstStyle>
          <a:p>
            <a:fld id="{633BDA97-E250-46D3-B602-CD2A4F0CDE63}" type="slidenum">
              <a:rPr lang="de-DE" smtClean="0"/>
              <a:pPr/>
              <a:t>‹nr.›</a:t>
            </a:fld>
            <a:endParaRPr lang="de-DE" dirty="0"/>
          </a:p>
        </p:txBody>
      </p:sp>
    </p:spTree>
    <p:extLst>
      <p:ext uri="{BB962C8B-B14F-4D97-AF65-F5344CB8AC3E}">
        <p14:creationId xmlns:p14="http://schemas.microsoft.com/office/powerpoint/2010/main" val="31389398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9" r:id="rId4"/>
    <p:sldLayoutId id="2147483652" r:id="rId5"/>
    <p:sldLayoutId id="2147483663" r:id="rId6"/>
    <p:sldLayoutId id="2147483658" r:id="rId7"/>
    <p:sldLayoutId id="2147483653" r:id="rId8"/>
    <p:sldLayoutId id="2147483662"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Demi" panose="020B07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18B4-CBF3-4090-A3F9-6F21AE9DC9F5}"/>
              </a:ext>
            </a:extLst>
          </p:cNvPr>
          <p:cNvSpPr>
            <a:spLocks noGrp="1"/>
          </p:cNvSpPr>
          <p:nvPr>
            <p:ph type="ctrTitle"/>
          </p:nvPr>
        </p:nvSpPr>
        <p:spPr/>
        <p:txBody>
          <a:bodyPr>
            <a:normAutofit fontScale="90000"/>
          </a:bodyPr>
          <a:lstStyle/>
          <a:p>
            <a:r>
              <a:rPr lang="de-DE" dirty="0" err="1"/>
              <a:t>Lighting</a:t>
            </a:r>
            <a:endParaRPr lang="de-DE" dirty="0"/>
          </a:p>
        </p:txBody>
      </p:sp>
    </p:spTree>
    <p:extLst>
      <p:ext uri="{BB962C8B-B14F-4D97-AF65-F5344CB8AC3E}">
        <p14:creationId xmlns:p14="http://schemas.microsoft.com/office/powerpoint/2010/main" val="246156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t>3.1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643468" y="2638043"/>
            <a:ext cx="3363974" cy="3415623"/>
          </a:xfrm>
        </p:spPr>
        <p:txBody>
          <a:bodyPr>
            <a:normAutofit/>
          </a:bodyPr>
          <a:lstStyle/>
          <a:p>
            <a:pPr marL="0" indent="0">
              <a:buNone/>
            </a:pPr>
            <a:r>
              <a:rPr lang="nl-NL" sz="2000" dirty="0"/>
              <a:t>Verlichtingssterkte in een punt</a:t>
            </a:r>
          </a:p>
          <a:p>
            <a:pPr marL="0" indent="0">
              <a:buNone/>
            </a:pPr>
            <a:r>
              <a:rPr lang="nl-NL" sz="2000" dirty="0" err="1"/>
              <a:t>Ep</a:t>
            </a:r>
            <a:r>
              <a:rPr lang="nl-NL" sz="2000" dirty="0"/>
              <a:t> = verlichtingssterkte in punt P</a:t>
            </a:r>
          </a:p>
          <a:p>
            <a:pPr marL="0" indent="0">
              <a:buNone/>
            </a:pPr>
            <a:r>
              <a:rPr lang="nl-NL" sz="2000" dirty="0"/>
              <a:t>I = lichtsterkte</a:t>
            </a:r>
          </a:p>
          <a:p>
            <a:pPr marL="0" indent="0">
              <a:buNone/>
            </a:pPr>
            <a:r>
              <a:rPr lang="nl-NL" sz="2000" dirty="0"/>
              <a:t>R = afstand tussen lichtbron en punt P</a:t>
            </a:r>
          </a:p>
          <a:p>
            <a:pPr marL="0" indent="0">
              <a:buNone/>
            </a:pPr>
            <a:r>
              <a:rPr lang="nl-NL" sz="2000" dirty="0"/>
              <a:t>Formule: </a:t>
            </a:r>
            <a:r>
              <a:rPr lang="nl-NL" sz="2000" dirty="0" err="1"/>
              <a:t>Ep</a:t>
            </a:r>
            <a:r>
              <a:rPr lang="nl-NL" sz="2000" dirty="0"/>
              <a:t> = I / r2</a:t>
            </a:r>
          </a:p>
          <a:p>
            <a:pPr marL="0" indent="0">
              <a:buNone/>
            </a:pPr>
            <a:endParaRPr lang="nl-NL" sz="2000" dirty="0"/>
          </a:p>
        </p:txBody>
      </p:sp>
      <p:pic>
        <p:nvPicPr>
          <p:cNvPr id="7" name="Afbeelding 6">
            <a:extLst>
              <a:ext uri="{FF2B5EF4-FFF2-40B4-BE49-F238E27FC236}">
                <a16:creationId xmlns:a16="http://schemas.microsoft.com/office/drawing/2014/main" id="{4086ABA3-BEF6-4B4A-9B82-802A6B34C6F2}"/>
              </a:ext>
            </a:extLst>
          </p:cNvPr>
          <p:cNvPicPr>
            <a:picLocks noChangeAspect="1"/>
          </p:cNvPicPr>
          <p:nvPr/>
        </p:nvPicPr>
        <p:blipFill>
          <a:blip r:embed="rId2"/>
          <a:stretch>
            <a:fillRect/>
          </a:stretch>
        </p:blipFill>
        <p:spPr>
          <a:xfrm>
            <a:off x="5297763" y="817005"/>
            <a:ext cx="6250769" cy="5063123"/>
          </a:xfrm>
          <a:prstGeom prst="rect">
            <a:avLst/>
          </a:prstGeom>
        </p:spPr>
      </p:pic>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10</a:t>
            </a:fld>
            <a:endParaRPr lang="de-DE"/>
          </a:p>
        </p:txBody>
      </p:sp>
    </p:spTree>
    <p:extLst>
      <p:ext uri="{BB962C8B-B14F-4D97-AF65-F5344CB8AC3E}">
        <p14:creationId xmlns:p14="http://schemas.microsoft.com/office/powerpoint/2010/main" val="403230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838200" y="365125"/>
            <a:ext cx="10515599" cy="1325563"/>
          </a:xfrm>
        </p:spPr>
        <p:txBody>
          <a:bodyPr>
            <a:normAutofit/>
          </a:bodyPr>
          <a:lstStyle/>
          <a:p>
            <a:r>
              <a:rPr lang="nl-NL" dirty="0"/>
              <a:t>3.1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838200" y="1825625"/>
            <a:ext cx="5393361" cy="4351338"/>
          </a:xfrm>
        </p:spPr>
        <p:txBody>
          <a:bodyPr>
            <a:normAutofit fontScale="85000" lnSpcReduction="10000"/>
          </a:bodyPr>
          <a:lstStyle/>
          <a:p>
            <a:pPr marL="0" indent="0">
              <a:buNone/>
            </a:pPr>
            <a:r>
              <a:rPr lang="nl-NL" dirty="0"/>
              <a:t>Rekenvoorbeeld:</a:t>
            </a:r>
          </a:p>
          <a:p>
            <a:pPr marL="0" indent="0">
              <a:buNone/>
            </a:pPr>
            <a:r>
              <a:rPr lang="nl-NL" dirty="0"/>
              <a:t>H heeft een lichtstroom van </a:t>
            </a:r>
            <a:r>
              <a:rPr lang="nl-NL" dirty="0">
                <a:latin typeface="Symbol" panose="05050102010706020507" pitchFamily="18" charset="2"/>
              </a:rPr>
              <a:t>F</a:t>
            </a:r>
            <a:r>
              <a:rPr lang="nl-NL" dirty="0"/>
              <a:t> 2500 lm</a:t>
            </a:r>
          </a:p>
          <a:p>
            <a:pPr marL="514350" indent="-514350">
              <a:buFont typeface="+mj-lt"/>
              <a:buAutoNum type="alphaUcPeriod"/>
            </a:pPr>
            <a:r>
              <a:rPr lang="nl-NL" dirty="0"/>
              <a:t>Hoe groot is de verlichtingssterkte in punt P dat zich 2 </a:t>
            </a:r>
            <a:r>
              <a:rPr lang="nl-NL" dirty="0" err="1"/>
              <a:t>mtr</a:t>
            </a:r>
            <a:r>
              <a:rPr lang="nl-NL" dirty="0"/>
              <a:t> afstand loodrecht onder de lamp bevindt?</a:t>
            </a:r>
          </a:p>
          <a:p>
            <a:pPr marL="514350" indent="-514350">
              <a:buFont typeface="+mj-lt"/>
              <a:buAutoNum type="alphaUcPeriod"/>
            </a:pPr>
            <a:r>
              <a:rPr lang="nl-NL" dirty="0"/>
              <a:t>Hoe groot is de verlichtingssterkte in punt P dat zich 4 </a:t>
            </a:r>
            <a:r>
              <a:rPr lang="nl-NL" dirty="0" err="1"/>
              <a:t>mtr</a:t>
            </a:r>
            <a:r>
              <a:rPr lang="nl-NL" dirty="0"/>
              <a:t> afstand loodrecht onder de lamp bevindt?</a:t>
            </a:r>
          </a:p>
          <a:p>
            <a:pPr marL="514350" indent="-514350">
              <a:buFont typeface="+mj-lt"/>
              <a:buAutoNum type="alphaUcPeriod"/>
            </a:pPr>
            <a:r>
              <a:rPr lang="nl-NL" dirty="0"/>
              <a:t>Hoe groot is de verlichtingssterkte in punt Q dat zich onder een hoek van 30 gr2 onder de lamp bevindt?</a:t>
            </a:r>
          </a:p>
          <a:p>
            <a:pPr marL="514350" indent="-514350">
              <a:buFont typeface="+mj-lt"/>
              <a:buAutoNum type="alphaUcPeriod"/>
            </a:pPr>
            <a:endParaRPr lang="nl-NL" dirty="0"/>
          </a:p>
          <a:p>
            <a:pPr marL="514350" indent="-514350">
              <a:buFont typeface="+mj-lt"/>
              <a:buAutoNum type="alphaUcPeriod"/>
            </a:pPr>
            <a:endParaRPr lang="nl-NL" dirty="0"/>
          </a:p>
          <a:p>
            <a:pPr marL="0" indent="0">
              <a:buNone/>
            </a:pPr>
            <a:endParaRPr lang="nl-NL" dirty="0"/>
          </a:p>
        </p:txBody>
      </p:sp>
      <p:pic>
        <p:nvPicPr>
          <p:cNvPr id="5" name="Afbeelding 4">
            <a:extLst>
              <a:ext uri="{FF2B5EF4-FFF2-40B4-BE49-F238E27FC236}">
                <a16:creationId xmlns:a16="http://schemas.microsoft.com/office/drawing/2014/main" id="{C00321DF-73E4-41BB-9FCD-9DA3B6FABEB1}"/>
              </a:ext>
            </a:extLst>
          </p:cNvPr>
          <p:cNvPicPr>
            <a:picLocks noChangeAspect="1"/>
          </p:cNvPicPr>
          <p:nvPr/>
        </p:nvPicPr>
        <p:blipFill>
          <a:blip r:embed="rId2"/>
          <a:stretch>
            <a:fillRect/>
          </a:stretch>
        </p:blipFill>
        <p:spPr>
          <a:xfrm>
            <a:off x="6662542" y="136525"/>
            <a:ext cx="2344298" cy="2833642"/>
          </a:xfrm>
          <a:custGeom>
            <a:avLst/>
            <a:gdLst>
              <a:gd name="connsiteX0" fmla="*/ 126986 w 4221597"/>
              <a:gd name="connsiteY0" fmla="*/ 0 h 4303912"/>
              <a:gd name="connsiteX1" fmla="*/ 4094611 w 4221597"/>
              <a:gd name="connsiteY1" fmla="*/ 0 h 4303912"/>
              <a:gd name="connsiteX2" fmla="*/ 4221597 w 4221597"/>
              <a:gd name="connsiteY2" fmla="*/ 126986 h 4303912"/>
              <a:gd name="connsiteX3" fmla="*/ 4221597 w 4221597"/>
              <a:gd name="connsiteY3" fmla="*/ 4176926 h 4303912"/>
              <a:gd name="connsiteX4" fmla="*/ 4094611 w 4221597"/>
              <a:gd name="connsiteY4" fmla="*/ 4303912 h 4303912"/>
              <a:gd name="connsiteX5" fmla="*/ 126986 w 4221597"/>
              <a:gd name="connsiteY5" fmla="*/ 4303912 h 4303912"/>
              <a:gd name="connsiteX6" fmla="*/ 0 w 4221597"/>
              <a:gd name="connsiteY6" fmla="*/ 4176926 h 4303912"/>
              <a:gd name="connsiteX7" fmla="*/ 0 w 4221597"/>
              <a:gd name="connsiteY7" fmla="*/ 126986 h 4303912"/>
              <a:gd name="connsiteX8" fmla="*/ 126986 w 4221597"/>
              <a:gd name="connsiteY8" fmla="*/ 0 h 430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11</a:t>
            </a:fld>
            <a:endParaRPr lang="de-DE"/>
          </a:p>
        </p:txBody>
      </p:sp>
      <p:pic>
        <p:nvPicPr>
          <p:cNvPr id="6" name="Afbeelding 5">
            <a:extLst>
              <a:ext uri="{FF2B5EF4-FFF2-40B4-BE49-F238E27FC236}">
                <a16:creationId xmlns:a16="http://schemas.microsoft.com/office/drawing/2014/main" id="{F967D13F-B31A-4067-A1DD-F03CB7DAB074}"/>
              </a:ext>
            </a:extLst>
          </p:cNvPr>
          <p:cNvPicPr>
            <a:picLocks noChangeAspect="1"/>
          </p:cNvPicPr>
          <p:nvPr/>
        </p:nvPicPr>
        <p:blipFill>
          <a:blip r:embed="rId3"/>
          <a:stretch>
            <a:fillRect/>
          </a:stretch>
        </p:blipFill>
        <p:spPr>
          <a:xfrm>
            <a:off x="6878803" y="3021285"/>
            <a:ext cx="3659657" cy="3453801"/>
          </a:xfrm>
          <a:prstGeom prst="rect">
            <a:avLst/>
          </a:prstGeom>
        </p:spPr>
      </p:pic>
    </p:spTree>
    <p:extLst>
      <p:ext uri="{BB962C8B-B14F-4D97-AF65-F5344CB8AC3E}">
        <p14:creationId xmlns:p14="http://schemas.microsoft.com/office/powerpoint/2010/main" val="151390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3.1 Basisverlichting</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12</a:t>
            </a:fld>
            <a:endParaRPr lang="de-DE" dirty="0"/>
          </a:p>
        </p:txBody>
      </p:sp>
      <p:sp>
        <p:nvSpPr>
          <p:cNvPr id="7" name="Tijdelijke aanduiding voor inhoud 6">
            <a:extLst>
              <a:ext uri="{FF2B5EF4-FFF2-40B4-BE49-F238E27FC236}">
                <a16:creationId xmlns:a16="http://schemas.microsoft.com/office/drawing/2014/main" id="{03728472-9BCC-4B55-AE6C-691B23B3F123}"/>
              </a:ext>
            </a:extLst>
          </p:cNvPr>
          <p:cNvSpPr>
            <a:spLocks noGrp="1"/>
          </p:cNvSpPr>
          <p:nvPr>
            <p:ph idx="1"/>
          </p:nvPr>
        </p:nvSpPr>
        <p:spPr/>
        <p:txBody>
          <a:bodyPr>
            <a:normAutofit fontScale="77500" lnSpcReduction="20000"/>
          </a:bodyPr>
          <a:lstStyle/>
          <a:p>
            <a:r>
              <a:rPr lang="nl-NL" dirty="0"/>
              <a:t>Uitwerking:</a:t>
            </a:r>
          </a:p>
          <a:p>
            <a:pPr marL="514350" indent="-514350">
              <a:buFont typeface="+mj-lt"/>
              <a:buAutoNum type="alphaUcPeriod"/>
            </a:pPr>
            <a:r>
              <a:rPr lang="nl-NL" dirty="0"/>
              <a:t>Polair lichtsterkte diagram bij 0 gr. = 300 cd</a:t>
            </a:r>
          </a:p>
          <a:p>
            <a:pPr marL="0" indent="0">
              <a:buNone/>
            </a:pPr>
            <a:r>
              <a:rPr lang="nl-NL" dirty="0"/>
              <a:t>	- afstand 2 meter.</a:t>
            </a:r>
          </a:p>
          <a:p>
            <a:pPr marL="0" indent="0">
              <a:buNone/>
            </a:pPr>
            <a:r>
              <a:rPr lang="nl-NL" dirty="0"/>
              <a:t>	- Werkelijke lichtsterkte bedraagt (2500lm / 1000 ) x 300 cd = 750 cd</a:t>
            </a:r>
          </a:p>
          <a:p>
            <a:pPr marL="0" indent="0">
              <a:buNone/>
            </a:pPr>
            <a:r>
              <a:rPr lang="nl-NL" dirty="0"/>
              <a:t>	- Verlichtingssterkte  </a:t>
            </a:r>
            <a:r>
              <a:rPr lang="nl-NL" dirty="0" err="1"/>
              <a:t>Ep</a:t>
            </a:r>
            <a:r>
              <a:rPr lang="nl-NL" dirty="0"/>
              <a:t> = I / 2r  750/4= 187,5 lx</a:t>
            </a:r>
          </a:p>
          <a:p>
            <a:pPr marL="514350" indent="-514350">
              <a:buFont typeface="+mj-lt"/>
              <a:buAutoNum type="alphaUcPeriod" startAt="2"/>
            </a:pPr>
            <a:r>
              <a:rPr lang="nl-NL" dirty="0"/>
              <a:t>De lichtsterkte bedraagt nog steeds 750 cd</a:t>
            </a:r>
          </a:p>
          <a:p>
            <a:pPr marL="0" indent="0">
              <a:buNone/>
            </a:pPr>
            <a:r>
              <a:rPr lang="nl-NL" dirty="0"/>
              <a:t>	- afstand 4 meter.</a:t>
            </a:r>
          </a:p>
          <a:p>
            <a:pPr marL="0" indent="0">
              <a:buNone/>
            </a:pPr>
            <a:r>
              <a:rPr lang="nl-NL" dirty="0"/>
              <a:t>	- Verlichtingssterkte  </a:t>
            </a:r>
            <a:r>
              <a:rPr lang="nl-NL" dirty="0" err="1"/>
              <a:t>Ep</a:t>
            </a:r>
            <a:r>
              <a:rPr lang="nl-NL" dirty="0"/>
              <a:t> = I / 4r  750/16= 46,875 lx</a:t>
            </a:r>
          </a:p>
          <a:p>
            <a:pPr marL="514350" indent="-514350">
              <a:buFont typeface="+mj-lt"/>
              <a:buAutoNum type="alphaUcPeriod" startAt="3"/>
            </a:pPr>
            <a:r>
              <a:rPr lang="nl-NL" dirty="0"/>
              <a:t>Onder een hoek van 30 gr. Is de Polair lichtsterkte diagram 200 cd</a:t>
            </a:r>
          </a:p>
          <a:p>
            <a:pPr marL="0" indent="0">
              <a:buNone/>
            </a:pPr>
            <a:r>
              <a:rPr lang="nl-NL" dirty="0"/>
              <a:t>	- Werkelijke lichtsterkte bedraagt (2500lm / 1000 ) x 200 cd = 500 cd</a:t>
            </a:r>
          </a:p>
          <a:p>
            <a:pPr marL="0" indent="0">
              <a:buNone/>
            </a:pPr>
            <a:r>
              <a:rPr lang="nl-NL" dirty="0"/>
              <a:t>	- afstand is </a:t>
            </a:r>
            <a:r>
              <a:rPr lang="nl-NL" dirty="0">
                <a:latin typeface="Symbol" panose="05050102010706020507" pitchFamily="18" charset="2"/>
              </a:rPr>
              <a:t>2</a:t>
            </a:r>
            <a:r>
              <a:rPr lang="nl-NL" dirty="0">
                <a:latin typeface="Wingdings 2" panose="05020102010507070707" pitchFamily="18" charset="2"/>
              </a:rPr>
              <a:t>P</a:t>
            </a:r>
            <a:r>
              <a:rPr lang="nl-NL" dirty="0"/>
              <a:t>3 </a:t>
            </a:r>
            <a:r>
              <a:rPr lang="nl-NL" dirty="0">
                <a:solidFill>
                  <a:srgbClr val="0000FF"/>
                </a:solidFill>
              </a:rPr>
              <a:t>(bij een hoek van 30 gr. = 1 -2 - </a:t>
            </a:r>
            <a:r>
              <a:rPr lang="nl-NL" dirty="0">
                <a:solidFill>
                  <a:srgbClr val="0000FF"/>
                </a:solidFill>
                <a:latin typeface="Wingdings 2" panose="05020102010507070707" pitchFamily="18" charset="2"/>
              </a:rPr>
              <a:t>P</a:t>
            </a:r>
            <a:r>
              <a:rPr lang="nl-NL" dirty="0">
                <a:solidFill>
                  <a:srgbClr val="0000FF"/>
                </a:solidFill>
              </a:rPr>
              <a:t>3)</a:t>
            </a:r>
            <a:endParaRPr lang="nl-NL" dirty="0">
              <a:solidFill>
                <a:srgbClr val="0000FF"/>
              </a:solidFill>
              <a:latin typeface="Wingdings 2" panose="05020102010507070707" pitchFamily="18" charset="2"/>
            </a:endParaRPr>
          </a:p>
          <a:p>
            <a:pPr marL="0" indent="0">
              <a:buNone/>
            </a:pPr>
            <a:r>
              <a:rPr lang="nl-NL" dirty="0"/>
              <a:t>	- Verlichtingssterkte  </a:t>
            </a:r>
            <a:r>
              <a:rPr lang="nl-NL" dirty="0" err="1"/>
              <a:t>Eq</a:t>
            </a:r>
            <a:r>
              <a:rPr lang="nl-NL" dirty="0"/>
              <a:t> = I / 2r  500/</a:t>
            </a:r>
            <a:r>
              <a:rPr lang="nl-NL" dirty="0">
                <a:latin typeface="Symbol" panose="05050102010706020507" pitchFamily="18" charset="2"/>
              </a:rPr>
              <a:t> (2</a:t>
            </a:r>
            <a:r>
              <a:rPr lang="nl-NL" dirty="0">
                <a:latin typeface="Wingdings 2" panose="05020102010507070707" pitchFamily="18" charset="2"/>
              </a:rPr>
              <a:t>P</a:t>
            </a:r>
            <a:r>
              <a:rPr lang="nl-NL" dirty="0"/>
              <a:t>3)2 </a:t>
            </a:r>
            <a:r>
              <a:rPr lang="nl-NL" i="1" dirty="0">
                <a:solidFill>
                  <a:srgbClr val="0000FF"/>
                </a:solidFill>
              </a:rPr>
              <a:t>(2x2x3)</a:t>
            </a:r>
            <a:r>
              <a:rPr lang="nl-NL" dirty="0"/>
              <a:t>= 41,67 lx</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65543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3.1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231989" y="1539551"/>
            <a:ext cx="11728022" cy="4871909"/>
          </a:xfrm>
        </p:spPr>
        <p:txBody>
          <a:bodyPr>
            <a:normAutofit fontScale="92500" lnSpcReduction="10000"/>
          </a:bodyPr>
          <a:lstStyle/>
          <a:p>
            <a:pPr marL="0" indent="0">
              <a:buNone/>
            </a:pPr>
            <a:r>
              <a:rPr lang="nl-NL" sz="3200" dirty="0">
                <a:solidFill>
                  <a:srgbClr val="0000FF"/>
                </a:solidFill>
              </a:rPr>
              <a:t>Rekenvoorbeeld 1:</a:t>
            </a:r>
            <a:endParaRPr lang="nl-NL" dirty="0">
              <a:solidFill>
                <a:srgbClr val="0000FF"/>
              </a:solidFill>
            </a:endParaRPr>
          </a:p>
          <a:p>
            <a:pPr marL="0" indent="0">
              <a:buNone/>
            </a:pPr>
            <a:r>
              <a:rPr lang="nl-NL" dirty="0"/>
              <a:t>Een tekenkamer van 8 x 12 m vraagt een verlichtingssterkte van 1.000lux. Het totale rendement is 48% (</a:t>
            </a:r>
            <a:r>
              <a:rPr lang="nl-NL" i="1" dirty="0">
                <a:latin typeface="Symbol" panose="05050102010706020507" pitchFamily="18" charset="2"/>
              </a:rPr>
              <a:t>h</a:t>
            </a:r>
            <a:r>
              <a:rPr lang="nl-NL" dirty="0">
                <a:latin typeface="Symbol" panose="05050102010706020507" pitchFamily="18" charset="2"/>
              </a:rPr>
              <a:t> = 48%)</a:t>
            </a:r>
            <a:r>
              <a:rPr lang="nl-NL" dirty="0"/>
              <a:t> </a:t>
            </a:r>
          </a:p>
          <a:p>
            <a:pPr marL="0" indent="0">
              <a:buNone/>
            </a:pPr>
            <a:r>
              <a:rPr lang="nl-NL" dirty="0">
                <a:solidFill>
                  <a:srgbClr val="0000FF"/>
                </a:solidFill>
              </a:rPr>
              <a:t>Gevraagd: </a:t>
            </a:r>
            <a:r>
              <a:rPr lang="nl-NL" dirty="0"/>
              <a:t>bereken hoeveel TL- armaturen hiervoor nodig zijn ) twee </a:t>
            </a:r>
            <a:r>
              <a:rPr lang="nl-NL" dirty="0" err="1"/>
              <a:t>TL-buizen</a:t>
            </a:r>
            <a:r>
              <a:rPr lang="nl-NL" dirty="0"/>
              <a:t> van 40 Watt met ieder een opbrengst van 2.800 lm.</a:t>
            </a:r>
          </a:p>
          <a:p>
            <a:pPr marL="0" indent="0">
              <a:buNone/>
            </a:pPr>
            <a:r>
              <a:rPr lang="nl-NL" dirty="0">
                <a:solidFill>
                  <a:srgbClr val="0000FF"/>
                </a:solidFill>
              </a:rPr>
              <a:t>Uitwerking: </a:t>
            </a:r>
            <a:r>
              <a:rPr lang="nl-NL" dirty="0"/>
              <a:t>oppervlakte  A = l x b  /  A= 12 x 8 = 96 m2</a:t>
            </a:r>
          </a:p>
          <a:p>
            <a:pPr marL="0" indent="0">
              <a:buNone/>
            </a:pPr>
            <a:r>
              <a:rPr lang="nl-NL" dirty="0"/>
              <a:t>Lichtstroom: </a:t>
            </a:r>
            <a:r>
              <a:rPr lang="nl-NL" dirty="0">
                <a:latin typeface="Symbol" panose="05050102010706020507" pitchFamily="18" charset="2"/>
              </a:rPr>
              <a:t>F </a:t>
            </a:r>
            <a:r>
              <a:rPr lang="nl-NL" dirty="0"/>
              <a:t> = E x A   /   = 1.000lux x 96m2 = 96.000 lm</a:t>
            </a:r>
          </a:p>
          <a:p>
            <a:pPr marL="0" indent="0">
              <a:buNone/>
            </a:pPr>
            <a:r>
              <a:rPr lang="nl-NL" dirty="0"/>
              <a:t>Totaal vereiste lichtsterkte is:</a:t>
            </a:r>
          </a:p>
          <a:p>
            <a:pPr marL="0" indent="0">
              <a:buNone/>
            </a:pPr>
            <a:r>
              <a:rPr lang="nl-NL" dirty="0"/>
              <a:t>100% = </a:t>
            </a:r>
            <a:r>
              <a:rPr lang="nl-NL" dirty="0">
                <a:latin typeface="Symbol" panose="05050102010706020507" pitchFamily="18" charset="2"/>
              </a:rPr>
              <a:t>F</a:t>
            </a:r>
            <a:r>
              <a:rPr lang="nl-NL" dirty="0"/>
              <a:t> / </a:t>
            </a:r>
            <a:r>
              <a:rPr lang="nl-NL" i="1" dirty="0">
                <a:latin typeface="Symbol" panose="05050102010706020507" pitchFamily="18" charset="2"/>
              </a:rPr>
              <a:t>h</a:t>
            </a:r>
            <a:r>
              <a:rPr lang="nl-NL" dirty="0">
                <a:latin typeface="Symbol" panose="05050102010706020507" pitchFamily="18" charset="2"/>
              </a:rPr>
              <a:t> (= 48%)</a:t>
            </a:r>
            <a:r>
              <a:rPr lang="nl-NL" dirty="0"/>
              <a:t>  / 96.000 / 0,48 = 200.000 lm</a:t>
            </a:r>
          </a:p>
          <a:p>
            <a:pPr marL="0" indent="0">
              <a:buNone/>
            </a:pPr>
            <a:r>
              <a:rPr lang="nl-NL" dirty="0"/>
              <a:t>Nodig zijn </a:t>
            </a:r>
            <a:r>
              <a:rPr lang="nl-NL" dirty="0">
                <a:latin typeface="Symbol" panose="05050102010706020507" pitchFamily="18" charset="2"/>
              </a:rPr>
              <a:t>F </a:t>
            </a:r>
            <a:r>
              <a:rPr lang="nl-NL" dirty="0"/>
              <a:t>totaal / </a:t>
            </a:r>
            <a:r>
              <a:rPr lang="nl-NL" dirty="0">
                <a:latin typeface="Symbol" panose="05050102010706020507" pitchFamily="18" charset="2"/>
              </a:rPr>
              <a:t>F </a:t>
            </a:r>
            <a:r>
              <a:rPr lang="nl-NL" dirty="0"/>
              <a:t>armatuur = 200.000 / (2x2.800) =</a:t>
            </a:r>
          </a:p>
          <a:p>
            <a:pPr marL="0" indent="0">
              <a:buNone/>
            </a:pPr>
            <a:r>
              <a:rPr lang="nl-NL" dirty="0"/>
              <a:t> 35,7 armaturen = </a:t>
            </a:r>
            <a:r>
              <a:rPr lang="nl-NL" dirty="0">
                <a:solidFill>
                  <a:srgbClr val="0000FF"/>
                </a:solidFill>
              </a:rPr>
              <a:t>36 armaturen</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13</a:t>
            </a:fld>
            <a:endParaRPr lang="de-DE" dirty="0"/>
          </a:p>
        </p:txBody>
      </p:sp>
    </p:spTree>
    <p:extLst>
      <p:ext uri="{BB962C8B-B14F-4D97-AF65-F5344CB8AC3E}">
        <p14:creationId xmlns:p14="http://schemas.microsoft.com/office/powerpoint/2010/main" val="4194693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3.1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231989" y="1539551"/>
            <a:ext cx="11599227" cy="4871909"/>
          </a:xfrm>
        </p:spPr>
        <p:txBody>
          <a:bodyPr>
            <a:normAutofit fontScale="77500" lnSpcReduction="20000"/>
          </a:bodyPr>
          <a:lstStyle/>
          <a:p>
            <a:pPr marL="0" indent="0">
              <a:buNone/>
            </a:pPr>
            <a:r>
              <a:rPr lang="nl-NL" dirty="0">
                <a:solidFill>
                  <a:srgbClr val="0000FF"/>
                </a:solidFill>
              </a:rPr>
              <a:t>Rekenvoorbeeld 2</a:t>
            </a:r>
          </a:p>
          <a:p>
            <a:pPr marL="0" indent="0">
              <a:buNone/>
            </a:pPr>
            <a:r>
              <a:rPr lang="nl-NL" dirty="0"/>
              <a:t>In een lokaal van 8 x 6 m is op de tekentafel een verlichtingssterkte van 250 lux gewenst. We gebruiken twintig </a:t>
            </a:r>
            <a:r>
              <a:rPr lang="nl-NL" dirty="0" err="1"/>
              <a:t>TL-armaturen</a:t>
            </a:r>
            <a:r>
              <a:rPr lang="nl-NL" dirty="0"/>
              <a:t> die gelijkmatig over het lokaal zijn verdeeld. Het nuttig effect van de armaturen is </a:t>
            </a:r>
            <a:r>
              <a:rPr lang="nl-NL" i="1" dirty="0">
                <a:latin typeface="Symbol" panose="05050102010706020507" pitchFamily="18" charset="2"/>
              </a:rPr>
              <a:t>h </a:t>
            </a:r>
            <a:r>
              <a:rPr lang="nl-NL" dirty="0"/>
              <a:t>40 % . In elk armatuur zitten twee TL-lampen van 18Watt.</a:t>
            </a:r>
          </a:p>
          <a:p>
            <a:pPr marL="0" indent="0">
              <a:buNone/>
            </a:pPr>
            <a:r>
              <a:rPr lang="nl-NL" dirty="0">
                <a:solidFill>
                  <a:srgbClr val="0000FF"/>
                </a:solidFill>
              </a:rPr>
              <a:t>Gevraagd: </a:t>
            </a:r>
            <a:r>
              <a:rPr lang="nl-NL" dirty="0"/>
              <a:t>wat moet de minimale lichtstroom zijn van de </a:t>
            </a:r>
            <a:r>
              <a:rPr lang="nl-NL" dirty="0" err="1"/>
              <a:t>TL-buis</a:t>
            </a:r>
            <a:endParaRPr lang="nl-NL" dirty="0"/>
          </a:p>
          <a:p>
            <a:pPr marL="0" indent="0">
              <a:buNone/>
            </a:pPr>
            <a:r>
              <a:rPr lang="nl-NL" dirty="0">
                <a:solidFill>
                  <a:srgbClr val="0000FF"/>
                </a:solidFill>
              </a:rPr>
              <a:t>Uitwerking: </a:t>
            </a:r>
            <a:r>
              <a:rPr lang="nl-NL" dirty="0"/>
              <a:t>totale lichtstroom bereken van de armaturen</a:t>
            </a:r>
          </a:p>
          <a:p>
            <a:pPr marL="0" indent="0">
              <a:buNone/>
            </a:pPr>
            <a:r>
              <a:rPr lang="nl-NL" dirty="0"/>
              <a:t>Oppervlakte A = L x b   &gt;  8 x 6 = 48 m2</a:t>
            </a:r>
          </a:p>
          <a:p>
            <a:pPr marL="0" indent="0">
              <a:buNone/>
            </a:pPr>
            <a:r>
              <a:rPr lang="nl-NL" dirty="0"/>
              <a:t>Op het werkvlak benodigde lichtstroom:</a:t>
            </a:r>
          </a:p>
          <a:p>
            <a:pPr marL="0" indent="0">
              <a:buNone/>
            </a:pPr>
            <a:r>
              <a:rPr lang="nl-NL" dirty="0"/>
              <a:t> </a:t>
            </a:r>
            <a:r>
              <a:rPr lang="nl-NL" dirty="0">
                <a:latin typeface="Symbol" panose="05050102010706020507" pitchFamily="18" charset="2"/>
              </a:rPr>
              <a:t>F </a:t>
            </a:r>
            <a:r>
              <a:rPr lang="nl-NL" dirty="0"/>
              <a:t>nuttig = E x A  / 250 lux  x 48 = 12.000 lm</a:t>
            </a:r>
          </a:p>
          <a:p>
            <a:pPr marL="0" indent="0">
              <a:buNone/>
            </a:pPr>
            <a:r>
              <a:rPr lang="nl-NL" dirty="0"/>
              <a:t>De verlichting moet meer leveren </a:t>
            </a:r>
            <a:r>
              <a:rPr lang="nl-NL" dirty="0" err="1"/>
              <a:t>ivm</a:t>
            </a:r>
            <a:r>
              <a:rPr lang="nl-NL" dirty="0"/>
              <a:t> nuttig effect</a:t>
            </a:r>
          </a:p>
          <a:p>
            <a:pPr marL="0" indent="0">
              <a:buNone/>
            </a:pPr>
            <a:r>
              <a:rPr lang="nl-NL" dirty="0"/>
              <a:t> </a:t>
            </a:r>
            <a:r>
              <a:rPr lang="nl-NL" dirty="0">
                <a:latin typeface="Symbol" panose="05050102010706020507" pitchFamily="18" charset="2"/>
              </a:rPr>
              <a:t>F </a:t>
            </a:r>
            <a:r>
              <a:rPr lang="nl-NL" dirty="0"/>
              <a:t>af = </a:t>
            </a:r>
            <a:r>
              <a:rPr lang="nl-NL" dirty="0">
                <a:latin typeface="Symbol" panose="05050102010706020507" pitchFamily="18" charset="2"/>
              </a:rPr>
              <a:t>F</a:t>
            </a:r>
            <a:r>
              <a:rPr lang="nl-NL" dirty="0"/>
              <a:t> nuttig / </a:t>
            </a:r>
            <a:r>
              <a:rPr lang="nl-NL" i="1" dirty="0">
                <a:latin typeface="Symbol" panose="05050102010706020507" pitchFamily="18" charset="2"/>
              </a:rPr>
              <a:t>h </a:t>
            </a:r>
            <a:r>
              <a:rPr lang="nl-NL" dirty="0">
                <a:latin typeface="Symbol" panose="05050102010706020507" pitchFamily="18" charset="2"/>
              </a:rPr>
              <a:t> </a:t>
            </a:r>
            <a:r>
              <a:rPr lang="nl-NL" dirty="0"/>
              <a:t>&gt; 12.000 / 0,4 = 30.000 lm</a:t>
            </a:r>
          </a:p>
          <a:p>
            <a:pPr marL="0" indent="0">
              <a:buNone/>
            </a:pPr>
            <a:r>
              <a:rPr lang="nl-NL" dirty="0"/>
              <a:t>Aantal lampen is 2 x 18 = 36 Watt</a:t>
            </a:r>
          </a:p>
          <a:p>
            <a:pPr marL="0" indent="0">
              <a:buNone/>
            </a:pPr>
            <a:r>
              <a:rPr lang="nl-NL" dirty="0"/>
              <a:t>Per lamp moet dus </a:t>
            </a:r>
            <a:r>
              <a:rPr lang="nl-NL" b="1" u="sng" dirty="0"/>
              <a:t>minimaal</a:t>
            </a:r>
            <a:r>
              <a:rPr lang="nl-NL" dirty="0"/>
              <a:t> de volgende lichtstroom worden opgebracht</a:t>
            </a:r>
          </a:p>
          <a:p>
            <a:pPr marL="0" indent="0">
              <a:buNone/>
            </a:pPr>
            <a:r>
              <a:rPr lang="nl-NL" dirty="0"/>
              <a:t>30.000 lm / 36 Watt = 833 lm </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14</a:t>
            </a:fld>
            <a:endParaRPr lang="de-DE" dirty="0"/>
          </a:p>
        </p:txBody>
      </p:sp>
    </p:spTree>
    <p:extLst>
      <p:ext uri="{BB962C8B-B14F-4D97-AF65-F5344CB8AC3E}">
        <p14:creationId xmlns:p14="http://schemas.microsoft.com/office/powerpoint/2010/main" val="106564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3.1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231989" y="1539551"/>
            <a:ext cx="11728022" cy="4871909"/>
          </a:xfrm>
        </p:spPr>
        <p:txBody>
          <a:bodyPr/>
          <a:lstStyle/>
          <a:p>
            <a:pPr marL="0" indent="0">
              <a:buNone/>
            </a:pPr>
            <a:r>
              <a:rPr lang="nl-NL" dirty="0">
                <a:solidFill>
                  <a:srgbClr val="0000FF"/>
                </a:solidFill>
              </a:rPr>
              <a:t>Rendement</a:t>
            </a:r>
          </a:p>
          <a:p>
            <a:pPr marL="0" indent="0">
              <a:buNone/>
            </a:pPr>
            <a:r>
              <a:rPr lang="nl-NL" dirty="0"/>
              <a:t>Voor het berekenen van de benodigde lichtstroom in een ruimte moeten we rekening houden met het rendement. Het rendement, waarvan de waarde varieert tussen de 20 en 70 % is een moeilijk te bepalen grootheid</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15</a:t>
            </a:fld>
            <a:endParaRPr lang="de-DE" dirty="0"/>
          </a:p>
        </p:txBody>
      </p:sp>
    </p:spTree>
    <p:extLst>
      <p:ext uri="{BB962C8B-B14F-4D97-AF65-F5344CB8AC3E}">
        <p14:creationId xmlns:p14="http://schemas.microsoft.com/office/powerpoint/2010/main" val="4051635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888630" y="4760132"/>
            <a:ext cx="5093596" cy="1777829"/>
          </a:xfrm>
        </p:spPr>
        <p:txBody>
          <a:bodyPr>
            <a:normAutofit/>
          </a:bodyPr>
          <a:lstStyle/>
          <a:p>
            <a:pPr algn="r"/>
            <a:r>
              <a:rPr lang="nl-NL" sz="4000" dirty="0"/>
              <a:t>3.1 Basisverlichting</a:t>
            </a:r>
          </a:p>
        </p:txBody>
      </p:sp>
      <p:pic>
        <p:nvPicPr>
          <p:cNvPr id="6" name="Afbeelding 5">
            <a:extLst>
              <a:ext uri="{FF2B5EF4-FFF2-40B4-BE49-F238E27FC236}">
                <a16:creationId xmlns:a16="http://schemas.microsoft.com/office/drawing/2014/main" id="{53911A11-0212-479E-8DD8-DAB60406AA52}"/>
              </a:ext>
            </a:extLst>
          </p:cNvPr>
          <p:cNvPicPr>
            <a:picLocks noChangeAspect="1"/>
          </p:cNvPicPr>
          <p:nvPr/>
        </p:nvPicPr>
        <p:blipFill rotWithShape="1">
          <a:blip r:embed="rId2"/>
          <a:srcRect r="17764"/>
          <a:stretch/>
        </p:blipFill>
        <p:spPr>
          <a:xfrm>
            <a:off x="20" y="2872"/>
            <a:ext cx="12191980"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10469880" y="320040"/>
            <a:ext cx="914400" cy="320040"/>
          </a:xfrm>
        </p:spPr>
        <p:txBody>
          <a:bodyPr>
            <a:normAutofit/>
          </a:bodyPr>
          <a:lstStyle/>
          <a:p>
            <a:pPr>
              <a:spcAft>
                <a:spcPts val="600"/>
              </a:spcAft>
            </a:pPr>
            <a:fld id="{633BDA97-E250-46D3-B602-CD2A4F0CDE63}" type="slidenum">
              <a:rPr lang="de-DE">
                <a:solidFill>
                  <a:srgbClr val="FFFFFE"/>
                </a:solidFill>
              </a:rPr>
              <a:pPr>
                <a:spcAft>
                  <a:spcPts val="600"/>
                </a:spcAft>
              </a:pPr>
              <a:t>16</a:t>
            </a:fld>
            <a:endParaRPr lang="de-DE">
              <a:solidFill>
                <a:srgbClr val="FFFFFE"/>
              </a:solidFill>
            </a:endParaRP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6226706" y="4767660"/>
            <a:ext cx="5173613" cy="1770300"/>
          </a:xfrm>
        </p:spPr>
        <p:txBody>
          <a:bodyPr anchor="ctr">
            <a:normAutofit/>
          </a:bodyPr>
          <a:lstStyle/>
          <a:p>
            <a:pPr marL="0" indent="0">
              <a:buNone/>
            </a:pPr>
            <a:r>
              <a:rPr lang="nl-NL" sz="1800"/>
              <a:t>Kleurtemperatuur</a:t>
            </a:r>
          </a:p>
          <a:p>
            <a:pPr marL="0" indent="0">
              <a:buNone/>
            </a:pPr>
            <a:r>
              <a:rPr lang="nl-NL" sz="1800"/>
              <a:t>De kleur van licht wordt kleurtemperatuur genoemd en uitgedrukt in Kelvin (K).</a:t>
            </a:r>
          </a:p>
          <a:p>
            <a:pPr marL="0" indent="0">
              <a:buNone/>
            </a:pPr>
            <a:endParaRPr lang="nl-NL" sz="1800"/>
          </a:p>
        </p:txBody>
      </p:sp>
    </p:spTree>
    <p:extLst>
      <p:ext uri="{BB962C8B-B14F-4D97-AF65-F5344CB8AC3E}">
        <p14:creationId xmlns:p14="http://schemas.microsoft.com/office/powerpoint/2010/main" val="128997742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888631" y="4760132"/>
            <a:ext cx="3947420" cy="1777829"/>
          </a:xfrm>
        </p:spPr>
        <p:txBody>
          <a:bodyPr>
            <a:normAutofit/>
          </a:bodyPr>
          <a:lstStyle/>
          <a:p>
            <a:r>
              <a:rPr lang="nl-NL" sz="4000" dirty="0"/>
              <a:t>3.1 Basisverlichting</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10469880" y="320040"/>
            <a:ext cx="914400" cy="320040"/>
          </a:xfrm>
        </p:spPr>
        <p:txBody>
          <a:bodyPr>
            <a:normAutofit/>
          </a:bodyPr>
          <a:lstStyle/>
          <a:p>
            <a:pPr>
              <a:spcAft>
                <a:spcPts val="600"/>
              </a:spcAft>
            </a:pPr>
            <a:fld id="{633BDA97-E250-46D3-B602-CD2A4F0CDE63}" type="slidenum">
              <a:rPr lang="de-DE">
                <a:solidFill>
                  <a:srgbClr val="898989"/>
                </a:solidFill>
              </a:rPr>
              <a:pPr>
                <a:spcAft>
                  <a:spcPts val="600"/>
                </a:spcAft>
              </a:pPr>
              <a:t>17</a:t>
            </a:fld>
            <a:endParaRPr lang="de-DE">
              <a:solidFill>
                <a:srgbClr val="898989"/>
              </a:solidFill>
            </a:endParaRPr>
          </a:p>
        </p:txBody>
      </p:sp>
      <p:pic>
        <p:nvPicPr>
          <p:cNvPr id="5" name="Afbeelding 4">
            <a:extLst>
              <a:ext uri="{FF2B5EF4-FFF2-40B4-BE49-F238E27FC236}">
                <a16:creationId xmlns:a16="http://schemas.microsoft.com/office/drawing/2014/main" id="{94206316-7431-46BC-80AF-C922DD935B97}"/>
              </a:ext>
            </a:extLst>
          </p:cNvPr>
          <p:cNvPicPr>
            <a:picLocks noChangeAspect="1"/>
          </p:cNvPicPr>
          <p:nvPr/>
        </p:nvPicPr>
        <p:blipFill>
          <a:blip r:embed="rId2"/>
          <a:stretch>
            <a:fillRect/>
          </a:stretch>
        </p:blipFill>
        <p:spPr>
          <a:xfrm>
            <a:off x="643467" y="1150958"/>
            <a:ext cx="10914060" cy="2401093"/>
          </a:xfrm>
          <a:prstGeom prst="rect">
            <a:avLst/>
          </a:prstGeom>
        </p:spPr>
      </p:pic>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5118447" y="4767660"/>
            <a:ext cx="6281873" cy="1770300"/>
          </a:xfrm>
        </p:spPr>
        <p:txBody>
          <a:bodyPr anchor="ctr">
            <a:normAutofit/>
          </a:bodyPr>
          <a:lstStyle/>
          <a:p>
            <a:pPr marL="0" indent="0">
              <a:buNone/>
            </a:pPr>
            <a:r>
              <a:rPr lang="nl-NL" sz="1800"/>
              <a:t>Verlichtingseisen</a:t>
            </a:r>
          </a:p>
          <a:p>
            <a:pPr marL="0" indent="0">
              <a:buNone/>
            </a:pPr>
            <a:r>
              <a:rPr lang="nl-NL" sz="1800"/>
              <a:t>NEN-EN 12464-1 werkplekverlichting</a:t>
            </a:r>
          </a:p>
        </p:txBody>
      </p:sp>
    </p:spTree>
    <p:extLst>
      <p:ext uri="{BB962C8B-B14F-4D97-AF65-F5344CB8AC3E}">
        <p14:creationId xmlns:p14="http://schemas.microsoft.com/office/powerpoint/2010/main" val="3735844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3.1 Basisverlichting</a:t>
            </a:r>
          </a:p>
        </p:txBody>
      </p:sp>
      <p:pic>
        <p:nvPicPr>
          <p:cNvPr id="5" name="Tijdelijke aanduiding voor inhoud 4">
            <a:extLst>
              <a:ext uri="{FF2B5EF4-FFF2-40B4-BE49-F238E27FC236}">
                <a16:creationId xmlns:a16="http://schemas.microsoft.com/office/drawing/2014/main" id="{8AEB0C44-8692-432E-A913-C92901E5F470}"/>
              </a:ext>
            </a:extLst>
          </p:cNvPr>
          <p:cNvPicPr>
            <a:picLocks noGrp="1" noChangeAspect="1"/>
          </p:cNvPicPr>
          <p:nvPr>
            <p:ph idx="1"/>
          </p:nvPr>
        </p:nvPicPr>
        <p:blipFill>
          <a:blip r:embed="rId2"/>
          <a:stretch>
            <a:fillRect/>
          </a:stretch>
        </p:blipFill>
        <p:spPr>
          <a:xfrm>
            <a:off x="492442" y="1690689"/>
            <a:ext cx="6429375" cy="1219200"/>
          </a:xfrm>
          <a:prstGeom prst="rect">
            <a:avLst/>
          </a:prstGeom>
        </p:spPr>
      </p:pic>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18</a:t>
            </a:fld>
            <a:endParaRPr lang="de-DE" dirty="0"/>
          </a:p>
        </p:txBody>
      </p:sp>
      <p:pic>
        <p:nvPicPr>
          <p:cNvPr id="6" name="Afbeelding 5">
            <a:extLst>
              <a:ext uri="{FF2B5EF4-FFF2-40B4-BE49-F238E27FC236}">
                <a16:creationId xmlns:a16="http://schemas.microsoft.com/office/drawing/2014/main" id="{8CA45396-1794-44B9-9854-6B09E173CB20}"/>
              </a:ext>
            </a:extLst>
          </p:cNvPr>
          <p:cNvPicPr>
            <a:picLocks noChangeAspect="1"/>
          </p:cNvPicPr>
          <p:nvPr/>
        </p:nvPicPr>
        <p:blipFill>
          <a:blip r:embed="rId3"/>
          <a:stretch>
            <a:fillRect/>
          </a:stretch>
        </p:blipFill>
        <p:spPr>
          <a:xfrm>
            <a:off x="526732" y="3035215"/>
            <a:ext cx="6429375" cy="2657475"/>
          </a:xfrm>
          <a:prstGeom prst="rect">
            <a:avLst/>
          </a:prstGeom>
        </p:spPr>
      </p:pic>
    </p:spTree>
    <p:extLst>
      <p:ext uri="{BB962C8B-B14F-4D97-AF65-F5344CB8AC3E}">
        <p14:creationId xmlns:p14="http://schemas.microsoft.com/office/powerpoint/2010/main" val="3825084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25551"/>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flipV="1">
            <a:off x="0" y="350404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804672" y="4334274"/>
            <a:ext cx="5011473" cy="1773936"/>
          </a:xfrm>
        </p:spPr>
        <p:txBody>
          <a:bodyPr>
            <a:normAutofit/>
          </a:bodyPr>
          <a:lstStyle/>
          <a:p>
            <a:pPr algn="r"/>
            <a:r>
              <a:rPr lang="nl-NL" sz="2200" dirty="0">
                <a:solidFill>
                  <a:srgbClr val="FFFFFF"/>
                </a:solidFill>
              </a:rPr>
              <a:t>3.1 Basisverlichting</a:t>
            </a:r>
            <a:r>
              <a:rPr lang="en-US" sz="2200" dirty="0" err="1">
                <a:solidFill>
                  <a:srgbClr val="FFFFFF"/>
                </a:solidFill>
              </a:rPr>
              <a:t>lichtingasisverlichting</a:t>
            </a:r>
            <a:endParaRPr lang="nl-NL" sz="2200" dirty="0">
              <a:solidFill>
                <a:srgbClr val="FFFFFF"/>
              </a:solidFill>
            </a:endParaRPr>
          </a:p>
        </p:txBody>
      </p:sp>
      <p:sp>
        <p:nvSpPr>
          <p:cNvPr id="16" name="Rectangle 15">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648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30CC6BEE-99D2-45F3-B70E-CC0185BF95A1}"/>
              </a:ext>
            </a:extLst>
          </p:cNvPr>
          <p:cNvPicPr>
            <a:picLocks noChangeAspect="1"/>
          </p:cNvPicPr>
          <p:nvPr/>
        </p:nvPicPr>
        <p:blipFill>
          <a:blip r:embed="rId3"/>
          <a:stretch>
            <a:fillRect/>
          </a:stretch>
        </p:blipFill>
        <p:spPr>
          <a:xfrm>
            <a:off x="669999" y="956396"/>
            <a:ext cx="5166360" cy="2120627"/>
          </a:xfrm>
          <a:prstGeom prst="rect">
            <a:avLst/>
          </a:prstGeom>
        </p:spPr>
      </p:pic>
      <p:pic>
        <p:nvPicPr>
          <p:cNvPr id="6" name="Afbeelding 5">
            <a:extLst>
              <a:ext uri="{FF2B5EF4-FFF2-40B4-BE49-F238E27FC236}">
                <a16:creationId xmlns:a16="http://schemas.microsoft.com/office/drawing/2014/main" id="{3347CF4B-F0EC-49F6-B911-323F1C85960B}"/>
              </a:ext>
            </a:extLst>
          </p:cNvPr>
          <p:cNvPicPr>
            <a:picLocks noChangeAspect="1"/>
          </p:cNvPicPr>
          <p:nvPr/>
        </p:nvPicPr>
        <p:blipFill>
          <a:blip r:embed="rId4"/>
          <a:stretch>
            <a:fillRect/>
          </a:stretch>
        </p:blipFill>
        <p:spPr>
          <a:xfrm>
            <a:off x="6355641" y="1261130"/>
            <a:ext cx="5166360" cy="1511160"/>
          </a:xfrm>
          <a:prstGeom prst="rect">
            <a:avLst/>
          </a:prstGeom>
        </p:spPr>
      </p:pic>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6355641" y="4331839"/>
            <a:ext cx="5029200" cy="1773936"/>
          </a:xfrm>
        </p:spPr>
        <p:txBody>
          <a:bodyPr anchor="ctr">
            <a:normAutofit/>
          </a:bodyPr>
          <a:lstStyle/>
          <a:p>
            <a:r>
              <a:rPr lang="nl-NL" sz="1800">
                <a:solidFill>
                  <a:srgbClr val="FFFFFF"/>
                </a:solidFill>
              </a:rPr>
              <a:t>CRI </a:t>
            </a:r>
          </a:p>
          <a:p>
            <a:r>
              <a:rPr lang="nl-NL" sz="1800">
                <a:solidFill>
                  <a:srgbClr val="FFFFFF"/>
                </a:solidFill>
              </a:rPr>
              <a:t>De Color Rendering Index</a:t>
            </a:r>
          </a:p>
          <a:p>
            <a:r>
              <a:rPr lang="nl-NL" sz="1800">
                <a:solidFill>
                  <a:srgbClr val="FFFFFF"/>
                </a:solidFill>
              </a:rPr>
              <a:t>Geeft de kleurechtheid aan die het menselijk oog kan waarnemen.</a:t>
            </a:r>
          </a:p>
          <a:p>
            <a:r>
              <a:rPr lang="nl-NL" sz="1800">
                <a:solidFill>
                  <a:srgbClr val="FFFFFF"/>
                </a:solidFill>
              </a:rPr>
              <a:t>CRI van 100 is kleurechtheid van 100%</a:t>
            </a:r>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10817352" y="6223702"/>
            <a:ext cx="570728" cy="314067"/>
          </a:xfrm>
        </p:spPr>
        <p:txBody>
          <a:bodyPr>
            <a:normAutofit/>
          </a:bodyPr>
          <a:lstStyle/>
          <a:p>
            <a:pPr>
              <a:spcAft>
                <a:spcPts val="600"/>
              </a:spcAft>
            </a:pPr>
            <a:fld id="{633BDA97-E250-46D3-B602-CD2A4F0CDE63}" type="slidenum">
              <a:rPr lang="de-DE" sz="1100">
                <a:solidFill>
                  <a:srgbClr val="FFFFFF"/>
                </a:solidFill>
              </a:rPr>
              <a:pPr>
                <a:spcAft>
                  <a:spcPts val="600"/>
                </a:spcAft>
              </a:pPr>
              <a:t>19</a:t>
            </a:fld>
            <a:endParaRPr lang="de-DE" sz="1100">
              <a:solidFill>
                <a:srgbClr val="FFFFFF"/>
              </a:solidFill>
            </a:endParaRPr>
          </a:p>
        </p:txBody>
      </p:sp>
    </p:spTree>
    <p:extLst>
      <p:ext uri="{BB962C8B-B14F-4D97-AF65-F5344CB8AC3E}">
        <p14:creationId xmlns:p14="http://schemas.microsoft.com/office/powerpoint/2010/main" val="128551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FB7A04A-F0ED-43C9-9A27-493B0EEDF738}"/>
              </a:ext>
            </a:extLst>
          </p:cNvPr>
          <p:cNvSpPr>
            <a:spLocks noGrp="1"/>
          </p:cNvSpPr>
          <p:nvPr>
            <p:ph type="title"/>
          </p:nvPr>
        </p:nvSpPr>
        <p:spPr/>
        <p:txBody>
          <a:bodyPr>
            <a:noAutofit/>
          </a:bodyPr>
          <a:lstStyle/>
          <a:p>
            <a:r>
              <a:rPr lang="de-DE" sz="4400" dirty="0"/>
              <a:t>3.0 </a:t>
            </a:r>
            <a:r>
              <a:rPr lang="de-DE" sz="4400" dirty="0" err="1"/>
              <a:t>Lesson</a:t>
            </a:r>
            <a:r>
              <a:rPr lang="de-DE" sz="4400" dirty="0"/>
              <a:t> 3  / </a:t>
            </a:r>
            <a:r>
              <a:rPr lang="de-DE" sz="4400" dirty="0" err="1"/>
              <a:t>verlichting</a:t>
            </a:r>
            <a:r>
              <a:rPr lang="de-DE" sz="4400" dirty="0"/>
              <a:t> </a:t>
            </a:r>
            <a:r>
              <a:rPr lang="de-DE" sz="4400" dirty="0" err="1"/>
              <a:t>niveau</a:t>
            </a:r>
            <a:endParaRPr lang="de-DE" sz="4400" dirty="0"/>
          </a:p>
        </p:txBody>
      </p:sp>
      <p:sp>
        <p:nvSpPr>
          <p:cNvPr id="2" name="Inhaltsplatzhalter 1">
            <a:extLst>
              <a:ext uri="{FF2B5EF4-FFF2-40B4-BE49-F238E27FC236}">
                <a16:creationId xmlns:a16="http://schemas.microsoft.com/office/drawing/2014/main" id="{FDB0F07D-7828-4B3A-BE5D-D2FA64EAEB8E}"/>
              </a:ext>
            </a:extLst>
          </p:cNvPr>
          <p:cNvSpPr>
            <a:spLocks noGrp="1"/>
          </p:cNvSpPr>
          <p:nvPr>
            <p:ph idx="1"/>
          </p:nvPr>
        </p:nvSpPr>
        <p:spPr>
          <a:xfrm>
            <a:off x="231989" y="1480457"/>
            <a:ext cx="11576834" cy="4696506"/>
          </a:xfrm>
        </p:spPr>
        <p:txBody>
          <a:bodyPr vert="horz" lIns="91440" tIns="45720" rIns="91440" bIns="45720" numCol="1" spcCol="360000" rtlCol="0" anchor="t">
            <a:normAutofit/>
          </a:bodyPr>
          <a:lstStyle/>
          <a:p>
            <a:pPr marL="0" indent="0">
              <a:buNone/>
            </a:pPr>
            <a:r>
              <a:rPr lang="de-DE" dirty="0" err="1">
                <a:latin typeface="Franklin Gothic Book"/>
              </a:rPr>
              <a:t>Programma</a:t>
            </a:r>
            <a:r>
              <a:rPr lang="de-DE" dirty="0">
                <a:latin typeface="Franklin Gothic Book"/>
              </a:rPr>
              <a:t> </a:t>
            </a:r>
            <a:r>
              <a:rPr lang="de-DE" dirty="0" err="1">
                <a:latin typeface="Franklin Gothic Book"/>
              </a:rPr>
              <a:t>les</a:t>
            </a:r>
            <a:r>
              <a:rPr lang="de-DE" dirty="0">
                <a:latin typeface="Franklin Gothic Book"/>
              </a:rPr>
              <a:t> 3:</a:t>
            </a:r>
          </a:p>
          <a:p>
            <a:pPr marL="0" indent="0">
              <a:buNone/>
            </a:pPr>
            <a:r>
              <a:rPr lang="de-DE" sz="1800" dirty="0">
                <a:latin typeface="Franklin Gothic Book"/>
              </a:rPr>
              <a:t>10min</a:t>
            </a:r>
            <a:r>
              <a:rPr lang="de-DE" dirty="0">
                <a:latin typeface="Franklin Gothic Book"/>
              </a:rPr>
              <a:t> 			In welke </a:t>
            </a:r>
            <a:r>
              <a:rPr lang="de-DE" dirty="0" err="1">
                <a:latin typeface="Franklin Gothic Book"/>
              </a:rPr>
              <a:t>eenheden</a:t>
            </a:r>
            <a:r>
              <a:rPr lang="de-DE" dirty="0">
                <a:latin typeface="Franklin Gothic Book"/>
              </a:rPr>
              <a:t> </a:t>
            </a:r>
            <a:r>
              <a:rPr lang="de-DE" dirty="0" err="1">
                <a:latin typeface="Franklin Gothic Book"/>
              </a:rPr>
              <a:t>wordt</a:t>
            </a:r>
            <a:r>
              <a:rPr lang="de-DE" dirty="0">
                <a:latin typeface="Franklin Gothic Book"/>
              </a:rPr>
              <a:t> licht </a:t>
            </a:r>
            <a:r>
              <a:rPr lang="de-DE" dirty="0" err="1">
                <a:latin typeface="Franklin Gothic Book"/>
              </a:rPr>
              <a:t>uitgedrukt</a:t>
            </a:r>
            <a:r>
              <a:rPr lang="de-DE" dirty="0">
                <a:latin typeface="Franklin Gothic Book"/>
              </a:rPr>
              <a:t> (</a:t>
            </a:r>
            <a:r>
              <a:rPr lang="de-DE" dirty="0" err="1">
                <a:latin typeface="Franklin Gothic Book"/>
              </a:rPr>
              <a:t>herhaling</a:t>
            </a:r>
            <a:r>
              <a:rPr lang="de-DE" dirty="0">
                <a:latin typeface="Franklin Gothic Book"/>
              </a:rPr>
              <a:t> </a:t>
            </a:r>
            <a:r>
              <a:rPr lang="de-DE" dirty="0" err="1">
                <a:latin typeface="Franklin Gothic Book"/>
              </a:rPr>
              <a:t>les</a:t>
            </a:r>
            <a:r>
              <a:rPr lang="de-DE" dirty="0">
                <a:latin typeface="Franklin Gothic Book"/>
              </a:rPr>
              <a:t> 2)</a:t>
            </a:r>
          </a:p>
          <a:p>
            <a:pPr marL="0" indent="0">
              <a:buNone/>
            </a:pPr>
            <a:r>
              <a:rPr lang="de-DE" sz="1800" dirty="0"/>
              <a:t>10 min </a:t>
            </a:r>
            <a:r>
              <a:rPr lang="de-DE" dirty="0"/>
              <a:t>			</a:t>
            </a:r>
            <a:r>
              <a:rPr lang="de-DE" dirty="0" err="1"/>
              <a:t>Uitleg</a:t>
            </a:r>
            <a:r>
              <a:rPr lang="de-DE" dirty="0"/>
              <a:t> </a:t>
            </a:r>
            <a:r>
              <a:rPr lang="de-DE" dirty="0" err="1"/>
              <a:t>over</a:t>
            </a:r>
            <a:r>
              <a:rPr lang="de-DE" dirty="0"/>
              <a:t> </a:t>
            </a:r>
            <a:r>
              <a:rPr lang="de-DE" dirty="0" err="1"/>
              <a:t>een</a:t>
            </a:r>
            <a:r>
              <a:rPr lang="de-DE" dirty="0"/>
              <a:t> </a:t>
            </a:r>
            <a:r>
              <a:rPr lang="de-DE" dirty="0" err="1"/>
              <a:t>lichtmeting</a:t>
            </a:r>
            <a:endParaRPr lang="de-DE" dirty="0"/>
          </a:p>
          <a:p>
            <a:pPr marL="0" indent="0">
              <a:buNone/>
            </a:pPr>
            <a:r>
              <a:rPr lang="de-DE" sz="1800" dirty="0"/>
              <a:t>20 min 	</a:t>
            </a:r>
            <a:r>
              <a:rPr lang="de-DE" dirty="0"/>
              <a:t>		</a:t>
            </a:r>
            <a:r>
              <a:rPr lang="de-DE" dirty="0" err="1"/>
              <a:t>Meetopdracht</a:t>
            </a:r>
            <a:r>
              <a:rPr lang="de-DE" dirty="0"/>
              <a:t> 3D Box</a:t>
            </a:r>
          </a:p>
          <a:p>
            <a:pPr marL="0" indent="0">
              <a:buNone/>
            </a:pPr>
            <a:r>
              <a:rPr lang="de-DE" sz="1800" dirty="0"/>
              <a:t>20 min </a:t>
            </a:r>
            <a:r>
              <a:rPr lang="de-DE" dirty="0"/>
              <a:t>			Analyse </a:t>
            </a:r>
            <a:r>
              <a:rPr lang="de-DE" dirty="0" err="1"/>
              <a:t>meetopdracht</a:t>
            </a:r>
            <a:endParaRPr lang="de-DE" dirty="0"/>
          </a:p>
          <a:p>
            <a:pPr marL="0" indent="0">
              <a:buNone/>
            </a:pPr>
            <a:r>
              <a:rPr lang="de-DE" sz="1800" dirty="0"/>
              <a:t>30 min</a:t>
            </a:r>
            <a:r>
              <a:rPr lang="de-DE" dirty="0"/>
              <a:t>			</a:t>
            </a:r>
            <a:r>
              <a:rPr lang="de-DE" dirty="0" err="1"/>
              <a:t>Presentatie</a:t>
            </a:r>
            <a:r>
              <a:rPr lang="de-DE" dirty="0"/>
              <a:t> </a:t>
            </a:r>
            <a:r>
              <a:rPr lang="de-DE" dirty="0" err="1"/>
              <a:t>opdracht</a:t>
            </a:r>
            <a:r>
              <a:rPr lang="de-DE" dirty="0"/>
              <a:t> “</a:t>
            </a:r>
            <a:r>
              <a:rPr lang="de-DE" dirty="0" err="1"/>
              <a:t>bevindingen</a:t>
            </a:r>
            <a:r>
              <a:rPr lang="de-DE" dirty="0"/>
              <a:t>“</a:t>
            </a:r>
          </a:p>
          <a:p>
            <a:pPr marL="0" indent="0">
              <a:buNone/>
            </a:pPr>
            <a:endParaRPr lang="de-DE" dirty="0"/>
          </a:p>
          <a:p>
            <a:pPr marL="0" indent="0">
              <a:buNone/>
            </a:pPr>
            <a:endParaRPr lang="de-DE" dirty="0"/>
          </a:p>
          <a:p>
            <a:pPr marL="0" indent="0">
              <a:buNone/>
            </a:pPr>
            <a:endParaRPr lang="de-DE" dirty="0"/>
          </a:p>
        </p:txBody>
      </p:sp>
      <p:sp>
        <p:nvSpPr>
          <p:cNvPr id="3" name="Foliennummernplatzhalter 2">
            <a:extLst>
              <a:ext uri="{FF2B5EF4-FFF2-40B4-BE49-F238E27FC236}">
                <a16:creationId xmlns:a16="http://schemas.microsoft.com/office/drawing/2014/main" id="{2C775443-533C-4E93-9B92-200964325A56}"/>
              </a:ext>
            </a:extLst>
          </p:cNvPr>
          <p:cNvSpPr>
            <a:spLocks noGrp="1"/>
          </p:cNvSpPr>
          <p:nvPr>
            <p:ph type="sldNum" sz="quarter" idx="12"/>
          </p:nvPr>
        </p:nvSpPr>
        <p:spPr>
          <a:xfrm>
            <a:off x="11488189" y="6256251"/>
            <a:ext cx="471822" cy="365125"/>
          </a:xfrm>
        </p:spPr>
        <p:txBody>
          <a:bodyPr/>
          <a:lstStyle/>
          <a:p>
            <a:fld id="{633BDA97-E250-46D3-B602-CD2A4F0CDE63}" type="slidenum">
              <a:rPr lang="de-DE" smtClean="0"/>
              <a:pPr/>
              <a:t>2</a:t>
            </a:fld>
            <a:endParaRPr lang="de-DE" dirty="0"/>
          </a:p>
        </p:txBody>
      </p:sp>
    </p:spTree>
    <p:extLst>
      <p:ext uri="{BB962C8B-B14F-4D97-AF65-F5344CB8AC3E}">
        <p14:creationId xmlns:p14="http://schemas.microsoft.com/office/powerpoint/2010/main" val="264406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7189E-D92A-4983-B5F1-68BE52C20C4C}"/>
              </a:ext>
            </a:extLst>
          </p:cNvPr>
          <p:cNvSpPr>
            <a:spLocks noGrp="1"/>
          </p:cNvSpPr>
          <p:nvPr>
            <p:ph type="title"/>
          </p:nvPr>
        </p:nvSpPr>
        <p:spPr>
          <a:xfrm>
            <a:off x="838200" y="723578"/>
            <a:ext cx="4595071" cy="1645501"/>
          </a:xfrm>
        </p:spPr>
        <p:txBody>
          <a:bodyPr>
            <a:normAutofit/>
          </a:bodyPr>
          <a:lstStyle/>
          <a:p>
            <a:r>
              <a:rPr lang="nl-NL" sz="1800" dirty="0"/>
              <a:t>3.1 Basisverlichting</a:t>
            </a:r>
            <a:r>
              <a:rPr lang="en-US" sz="1800" dirty="0" err="1"/>
              <a:t>lichtingasisverlichting</a:t>
            </a:r>
            <a:endParaRPr lang="nl-NL" sz="1800" dirty="0"/>
          </a:p>
        </p:txBody>
      </p:sp>
      <p:sp>
        <p:nvSpPr>
          <p:cNvPr id="3" name="Tijdelijke aanduiding voor inhoud 2">
            <a:extLst>
              <a:ext uri="{FF2B5EF4-FFF2-40B4-BE49-F238E27FC236}">
                <a16:creationId xmlns:a16="http://schemas.microsoft.com/office/drawing/2014/main" id="{586CBB61-B639-4938-AA3B-89CD028E2557}"/>
              </a:ext>
            </a:extLst>
          </p:cNvPr>
          <p:cNvSpPr>
            <a:spLocks noGrp="1"/>
          </p:cNvSpPr>
          <p:nvPr>
            <p:ph idx="1"/>
          </p:nvPr>
        </p:nvSpPr>
        <p:spPr>
          <a:xfrm>
            <a:off x="838200" y="2548467"/>
            <a:ext cx="4595071" cy="3628495"/>
          </a:xfrm>
        </p:spPr>
        <p:txBody>
          <a:bodyPr>
            <a:normAutofit/>
          </a:bodyPr>
          <a:lstStyle/>
          <a:p>
            <a:r>
              <a:rPr lang="nl-NL" sz="2000"/>
              <a:t>Jaren 40 door David L. MacAdam (standaard) 7 punt schaal ontwikkeld</a:t>
            </a:r>
          </a:p>
          <a:p>
            <a:r>
              <a:rPr lang="nl-NL" sz="2000"/>
              <a:t>MacAdam Steps (SDCM) - Standard Deviation of Color Matching </a:t>
            </a:r>
          </a:p>
          <a:p>
            <a:r>
              <a:rPr lang="nl-NL" sz="2000"/>
              <a:t>Voor kwaliteit van LED verlichting</a:t>
            </a:r>
          </a:p>
          <a:p>
            <a:r>
              <a:rPr lang="nl-NL" sz="2000"/>
              <a:t>Hoe hoger de kleurafwijking hoe hoger is ook het SDCM getal.</a:t>
            </a:r>
          </a:p>
        </p:txBody>
      </p:sp>
      <p:sp>
        <p:nvSpPr>
          <p:cNvPr id="12" name="Rectangle 11">
            <a:extLst>
              <a:ext uri="{FF2B5EF4-FFF2-40B4-BE49-F238E27FC236}">
                <a16:creationId xmlns:a16="http://schemas.microsoft.com/office/drawing/2014/main" id="{003713C1-2FB2-413B-BF91-3AE41726F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991" y="3474720"/>
            <a:ext cx="6100914"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0795B4D-5022-4A7F-A01D-8D880B7CD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9584" y="0"/>
            <a:ext cx="6192415"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jdelijke aanduiding voor dianummer 3">
            <a:extLst>
              <a:ext uri="{FF2B5EF4-FFF2-40B4-BE49-F238E27FC236}">
                <a16:creationId xmlns:a16="http://schemas.microsoft.com/office/drawing/2014/main" id="{B83342BB-7BFB-4BB3-9F6F-FD26403C92FC}"/>
              </a:ext>
            </a:extLst>
          </p:cNvPr>
          <p:cNvSpPr>
            <a:spLocks noGrp="1"/>
          </p:cNvSpPr>
          <p:nvPr>
            <p:ph type="sldNum" sz="quarter" idx="12"/>
          </p:nvPr>
        </p:nvSpPr>
        <p:spPr>
          <a:xfrm>
            <a:off x="10572750" y="6355080"/>
            <a:ext cx="1306147" cy="365125"/>
          </a:xfrm>
        </p:spPr>
        <p:txBody>
          <a:bodyPr>
            <a:normAutofit/>
          </a:bodyPr>
          <a:lstStyle/>
          <a:p>
            <a:pPr algn="r">
              <a:spcAft>
                <a:spcPts val="600"/>
              </a:spcAft>
            </a:pPr>
            <a:fld id="{633BDA97-E250-46D3-B602-CD2A4F0CDE63}" type="slidenum">
              <a:rPr lang="de-DE">
                <a:solidFill>
                  <a:prstClr val="black">
                    <a:alpha val="80000"/>
                  </a:prstClr>
                </a:solidFill>
              </a:rPr>
              <a:pPr algn="r">
                <a:spcAft>
                  <a:spcPts val="600"/>
                </a:spcAft>
              </a:pPr>
              <a:t>20</a:t>
            </a:fld>
            <a:endParaRPr lang="de-DE">
              <a:solidFill>
                <a:prstClr val="black">
                  <a:alpha val="80000"/>
                </a:prstClr>
              </a:solidFill>
            </a:endParaRPr>
          </a:p>
        </p:txBody>
      </p:sp>
      <p:sp>
        <p:nvSpPr>
          <p:cNvPr id="16" name="Rectangle 15">
            <a:extLst>
              <a:ext uri="{FF2B5EF4-FFF2-40B4-BE49-F238E27FC236}">
                <a16:creationId xmlns:a16="http://schemas.microsoft.com/office/drawing/2014/main" id="{AFD19018-DE7C-4796-ADF2-AD2EB0FC0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7994A338-C84D-4A69-8434-44B5F0749492}"/>
              </a:ext>
            </a:extLst>
          </p:cNvPr>
          <p:cNvPicPr>
            <a:picLocks noChangeAspect="1"/>
          </p:cNvPicPr>
          <p:nvPr/>
        </p:nvPicPr>
        <p:blipFill>
          <a:blip r:embed="rId2"/>
          <a:stretch>
            <a:fillRect/>
          </a:stretch>
        </p:blipFill>
        <p:spPr>
          <a:xfrm>
            <a:off x="6438646" y="321734"/>
            <a:ext cx="2328841" cy="2739814"/>
          </a:xfrm>
          <a:prstGeom prst="rect">
            <a:avLst/>
          </a:prstGeom>
        </p:spPr>
      </p:pic>
      <p:sp>
        <p:nvSpPr>
          <p:cNvPr id="18" name="Rectangle 17">
            <a:extLst>
              <a:ext uri="{FF2B5EF4-FFF2-40B4-BE49-F238E27FC236}">
                <a16:creationId xmlns:a16="http://schemas.microsoft.com/office/drawing/2014/main" id="{B1A0A2C2-4F85-44AF-8708-8DCA4B550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9624" y="0"/>
            <a:ext cx="3002281" cy="33832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4EF5FD37-EBDB-43C1-BBCE-B83DD8ECF639}"/>
              </a:ext>
            </a:extLst>
          </p:cNvPr>
          <p:cNvPicPr>
            <a:picLocks noChangeAspect="1"/>
          </p:cNvPicPr>
          <p:nvPr/>
        </p:nvPicPr>
        <p:blipFill>
          <a:blip r:embed="rId3"/>
          <a:stretch>
            <a:fillRect/>
          </a:stretch>
        </p:blipFill>
        <p:spPr>
          <a:xfrm>
            <a:off x="9502775" y="970524"/>
            <a:ext cx="2364317" cy="1442233"/>
          </a:xfrm>
          <a:prstGeom prst="rect">
            <a:avLst/>
          </a:prstGeom>
        </p:spPr>
      </p:pic>
      <p:pic>
        <p:nvPicPr>
          <p:cNvPr id="6" name="Afbeelding 5">
            <a:extLst>
              <a:ext uri="{FF2B5EF4-FFF2-40B4-BE49-F238E27FC236}">
                <a16:creationId xmlns:a16="http://schemas.microsoft.com/office/drawing/2014/main" id="{A72D081B-6C33-4F85-909F-7E5854822DD3}"/>
              </a:ext>
            </a:extLst>
          </p:cNvPr>
          <p:cNvPicPr>
            <a:picLocks noChangeAspect="1"/>
          </p:cNvPicPr>
          <p:nvPr/>
        </p:nvPicPr>
        <p:blipFill rotWithShape="1">
          <a:blip r:embed="rId4"/>
          <a:srcRect r="24600"/>
          <a:stretch/>
        </p:blipFill>
        <p:spPr>
          <a:xfrm>
            <a:off x="6420908" y="4047115"/>
            <a:ext cx="5446184" cy="2058571"/>
          </a:xfrm>
          <a:prstGeom prst="rect">
            <a:avLst/>
          </a:prstGeom>
        </p:spPr>
      </p:pic>
    </p:spTree>
    <p:extLst>
      <p:ext uri="{BB962C8B-B14F-4D97-AF65-F5344CB8AC3E}">
        <p14:creationId xmlns:p14="http://schemas.microsoft.com/office/powerpoint/2010/main" val="106249917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4C844-7947-4080-B2E2-77B5940C07D0}"/>
              </a:ext>
            </a:extLst>
          </p:cNvPr>
          <p:cNvSpPr>
            <a:spLocks noGrp="1"/>
          </p:cNvSpPr>
          <p:nvPr>
            <p:ph type="title"/>
          </p:nvPr>
        </p:nvSpPr>
        <p:spPr/>
        <p:txBody>
          <a:bodyPr>
            <a:normAutofit/>
          </a:bodyPr>
          <a:lstStyle/>
          <a:p>
            <a:r>
              <a:rPr lang="nl-NL" sz="3600" dirty="0"/>
              <a:t>3.2 3D-box </a:t>
            </a:r>
            <a:r>
              <a:rPr lang="nl-NL" sz="3600" dirty="0" err="1"/>
              <a:t>Measurement</a:t>
            </a:r>
            <a:r>
              <a:rPr lang="nl-NL" sz="3600" dirty="0"/>
              <a:t> </a:t>
            </a:r>
            <a:r>
              <a:rPr lang="nl-NL" sz="3600" dirty="0" err="1"/>
              <a:t>experience</a:t>
            </a:r>
            <a:r>
              <a:rPr lang="nl-NL" sz="3600" dirty="0"/>
              <a:t> </a:t>
            </a:r>
            <a:r>
              <a:rPr lang="nl-NL" sz="3600" dirty="0" err="1"/>
              <a:t>assignment</a:t>
            </a:r>
            <a:r>
              <a:rPr lang="nl-NL" sz="3600" dirty="0"/>
              <a:t> 1-2</a:t>
            </a:r>
          </a:p>
        </p:txBody>
      </p:sp>
      <p:sp>
        <p:nvSpPr>
          <p:cNvPr id="3" name="Tijdelijke aanduiding voor inhoud 2">
            <a:extLst>
              <a:ext uri="{FF2B5EF4-FFF2-40B4-BE49-F238E27FC236}">
                <a16:creationId xmlns:a16="http://schemas.microsoft.com/office/drawing/2014/main" id="{A2C362F7-64B7-4374-9D60-7F1D1E54DAD9}"/>
              </a:ext>
            </a:extLst>
          </p:cNvPr>
          <p:cNvSpPr>
            <a:spLocks noGrp="1"/>
          </p:cNvSpPr>
          <p:nvPr>
            <p:ph idx="1"/>
          </p:nvPr>
        </p:nvSpPr>
        <p:spPr/>
        <p:txBody>
          <a:bodyPr/>
          <a:lstStyle/>
          <a:p>
            <a:r>
              <a:rPr lang="nl-NL" dirty="0"/>
              <a:t>3D boxen verzamelen een aansluiten op 230Volt</a:t>
            </a:r>
          </a:p>
          <a:p>
            <a:r>
              <a:rPr lang="nl-NL" dirty="0"/>
              <a:t>Meetopdracht uitvoeren conform “</a:t>
            </a:r>
            <a:r>
              <a:rPr lang="nl-NL" dirty="0" err="1"/>
              <a:t>Measurement</a:t>
            </a:r>
            <a:r>
              <a:rPr lang="nl-NL" dirty="0"/>
              <a:t> data 3D box”</a:t>
            </a:r>
          </a:p>
          <a:p>
            <a:r>
              <a:rPr lang="nl-NL" dirty="0"/>
              <a:t>Verschillende lichtbronnen gebruiken (7 groepen &gt;&gt; 7 lampen)</a:t>
            </a:r>
          </a:p>
          <a:p>
            <a:r>
              <a:rPr lang="nl-NL" dirty="0"/>
              <a:t>Verschillende producten</a:t>
            </a:r>
          </a:p>
          <a:p>
            <a:r>
              <a:rPr lang="nl-NL" dirty="0"/>
              <a:t>Alle 3D boxen voorzien van verschillende lichtbronnen en in een cirkel zetten</a:t>
            </a:r>
          </a:p>
          <a:p>
            <a:r>
              <a:rPr lang="nl-NL" dirty="0"/>
              <a:t>Bepaal met elkaar welke Box het beste kleur opbrengst heeft en welke de slechtste?</a:t>
            </a:r>
          </a:p>
          <a:p>
            <a:endParaRPr lang="nl-NL" dirty="0"/>
          </a:p>
        </p:txBody>
      </p:sp>
      <p:sp>
        <p:nvSpPr>
          <p:cNvPr id="4" name="Tijdelijke aanduiding voor dianummer 3">
            <a:extLst>
              <a:ext uri="{FF2B5EF4-FFF2-40B4-BE49-F238E27FC236}">
                <a16:creationId xmlns:a16="http://schemas.microsoft.com/office/drawing/2014/main" id="{FCEA8D18-85E9-4802-A336-5A6666F4F31C}"/>
              </a:ext>
            </a:extLst>
          </p:cNvPr>
          <p:cNvSpPr>
            <a:spLocks noGrp="1"/>
          </p:cNvSpPr>
          <p:nvPr>
            <p:ph type="sldNum" sz="quarter" idx="12"/>
          </p:nvPr>
        </p:nvSpPr>
        <p:spPr/>
        <p:txBody>
          <a:bodyPr/>
          <a:lstStyle/>
          <a:p>
            <a:fld id="{633BDA97-E250-46D3-B602-CD2A4F0CDE63}" type="slidenum">
              <a:rPr lang="de-DE" smtClean="0"/>
              <a:pPr/>
              <a:t>21</a:t>
            </a:fld>
            <a:endParaRPr lang="de-DE" dirty="0"/>
          </a:p>
        </p:txBody>
      </p:sp>
    </p:spTree>
    <p:extLst>
      <p:ext uri="{BB962C8B-B14F-4D97-AF65-F5344CB8AC3E}">
        <p14:creationId xmlns:p14="http://schemas.microsoft.com/office/powerpoint/2010/main" val="208231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3882D-F116-4954-95DF-87AC708851D3}"/>
              </a:ext>
            </a:extLst>
          </p:cNvPr>
          <p:cNvSpPr>
            <a:spLocks noGrp="1"/>
          </p:cNvSpPr>
          <p:nvPr>
            <p:ph type="title"/>
          </p:nvPr>
        </p:nvSpPr>
        <p:spPr/>
        <p:txBody>
          <a:bodyPr/>
          <a:lstStyle/>
          <a:p>
            <a:r>
              <a:rPr lang="nl-NL" dirty="0"/>
              <a:t>3.3 3D box </a:t>
            </a:r>
            <a:r>
              <a:rPr lang="nl-NL" dirty="0" err="1"/>
              <a:t>Measurement</a:t>
            </a:r>
            <a:r>
              <a:rPr lang="nl-NL" dirty="0"/>
              <a:t> </a:t>
            </a:r>
            <a:r>
              <a:rPr lang="nl-NL" dirty="0" err="1"/>
              <a:t>assignment</a:t>
            </a:r>
            <a:r>
              <a:rPr lang="nl-NL" dirty="0"/>
              <a:t> 1-2</a:t>
            </a:r>
          </a:p>
        </p:txBody>
      </p:sp>
      <p:sp>
        <p:nvSpPr>
          <p:cNvPr id="4" name="Tijdelijke aanduiding voor dianummer 3">
            <a:extLst>
              <a:ext uri="{FF2B5EF4-FFF2-40B4-BE49-F238E27FC236}">
                <a16:creationId xmlns:a16="http://schemas.microsoft.com/office/drawing/2014/main" id="{C3762230-121D-4A5C-A214-6B9F5D9B9560}"/>
              </a:ext>
            </a:extLst>
          </p:cNvPr>
          <p:cNvSpPr>
            <a:spLocks noGrp="1"/>
          </p:cNvSpPr>
          <p:nvPr>
            <p:ph type="sldNum" sz="quarter" idx="12"/>
          </p:nvPr>
        </p:nvSpPr>
        <p:spPr/>
        <p:txBody>
          <a:bodyPr/>
          <a:lstStyle/>
          <a:p>
            <a:fld id="{633BDA97-E250-46D3-B602-CD2A4F0CDE63}" type="slidenum">
              <a:rPr lang="de-DE" smtClean="0"/>
              <a:pPr/>
              <a:t>22</a:t>
            </a:fld>
            <a:endParaRPr lang="de-DE" dirty="0"/>
          </a:p>
        </p:txBody>
      </p:sp>
      <p:pic>
        <p:nvPicPr>
          <p:cNvPr id="8" name="Tijdelijke aanduiding voor inhoud 7">
            <a:extLst>
              <a:ext uri="{FF2B5EF4-FFF2-40B4-BE49-F238E27FC236}">
                <a16:creationId xmlns:a16="http://schemas.microsoft.com/office/drawing/2014/main" id="{A3D1BD0E-9303-460C-9F58-2F4DF912FEC6}"/>
              </a:ext>
            </a:extLst>
          </p:cNvPr>
          <p:cNvPicPr>
            <a:picLocks noGrp="1" noChangeAspect="1"/>
          </p:cNvPicPr>
          <p:nvPr>
            <p:ph idx="1"/>
          </p:nvPr>
        </p:nvPicPr>
        <p:blipFill>
          <a:blip r:embed="rId2"/>
          <a:stretch>
            <a:fillRect/>
          </a:stretch>
        </p:blipFill>
        <p:spPr>
          <a:xfrm>
            <a:off x="231775" y="1872896"/>
            <a:ext cx="11728450" cy="4256795"/>
          </a:xfrm>
          <a:prstGeom prst="rect">
            <a:avLst/>
          </a:prstGeom>
        </p:spPr>
      </p:pic>
    </p:spTree>
    <p:extLst>
      <p:ext uri="{BB962C8B-B14F-4D97-AF65-F5344CB8AC3E}">
        <p14:creationId xmlns:p14="http://schemas.microsoft.com/office/powerpoint/2010/main" val="27189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B3A0A8-C89C-4D69-80A5-2EB3F1583C60}"/>
              </a:ext>
            </a:extLst>
          </p:cNvPr>
          <p:cNvSpPr>
            <a:spLocks noGrp="1"/>
          </p:cNvSpPr>
          <p:nvPr>
            <p:ph type="title"/>
          </p:nvPr>
        </p:nvSpPr>
        <p:spPr/>
        <p:txBody>
          <a:bodyPr/>
          <a:lstStyle/>
          <a:p>
            <a:r>
              <a:rPr lang="nl-NL" dirty="0"/>
              <a:t>3.3 3D box </a:t>
            </a:r>
            <a:r>
              <a:rPr lang="nl-NL" dirty="0" err="1"/>
              <a:t>Measurement</a:t>
            </a:r>
            <a:r>
              <a:rPr lang="nl-NL" dirty="0"/>
              <a:t> </a:t>
            </a:r>
            <a:r>
              <a:rPr lang="nl-NL" dirty="0" err="1"/>
              <a:t>assignment</a:t>
            </a:r>
            <a:r>
              <a:rPr lang="nl-NL" dirty="0"/>
              <a:t> 1-2</a:t>
            </a:r>
          </a:p>
        </p:txBody>
      </p:sp>
      <p:pic>
        <p:nvPicPr>
          <p:cNvPr id="5" name="Tijdelijke aanduiding voor inhoud 4">
            <a:extLst>
              <a:ext uri="{FF2B5EF4-FFF2-40B4-BE49-F238E27FC236}">
                <a16:creationId xmlns:a16="http://schemas.microsoft.com/office/drawing/2014/main" id="{70511B21-EA17-4BAA-B1E2-5A5E98EA2C8A}"/>
              </a:ext>
            </a:extLst>
          </p:cNvPr>
          <p:cNvPicPr>
            <a:picLocks noGrp="1" noChangeAspect="1"/>
          </p:cNvPicPr>
          <p:nvPr>
            <p:ph idx="1"/>
          </p:nvPr>
        </p:nvPicPr>
        <p:blipFill>
          <a:blip r:embed="rId2"/>
          <a:stretch>
            <a:fillRect/>
          </a:stretch>
        </p:blipFill>
        <p:spPr>
          <a:xfrm>
            <a:off x="257175" y="2324894"/>
            <a:ext cx="11677650" cy="3352800"/>
          </a:xfrm>
          <a:prstGeom prst="rect">
            <a:avLst/>
          </a:prstGeom>
        </p:spPr>
      </p:pic>
      <p:sp>
        <p:nvSpPr>
          <p:cNvPr id="4" name="Tijdelijke aanduiding voor dianummer 3">
            <a:extLst>
              <a:ext uri="{FF2B5EF4-FFF2-40B4-BE49-F238E27FC236}">
                <a16:creationId xmlns:a16="http://schemas.microsoft.com/office/drawing/2014/main" id="{8E65EC71-F448-4A4F-95A4-D2BF4C810FBE}"/>
              </a:ext>
            </a:extLst>
          </p:cNvPr>
          <p:cNvSpPr>
            <a:spLocks noGrp="1"/>
          </p:cNvSpPr>
          <p:nvPr>
            <p:ph type="sldNum" sz="quarter" idx="12"/>
          </p:nvPr>
        </p:nvSpPr>
        <p:spPr/>
        <p:txBody>
          <a:bodyPr/>
          <a:lstStyle/>
          <a:p>
            <a:fld id="{633BDA97-E250-46D3-B602-CD2A4F0CDE63}" type="slidenum">
              <a:rPr lang="de-DE" smtClean="0"/>
              <a:pPr/>
              <a:t>23</a:t>
            </a:fld>
            <a:endParaRPr lang="de-DE" dirty="0"/>
          </a:p>
        </p:txBody>
      </p:sp>
    </p:spTree>
    <p:extLst>
      <p:ext uri="{BB962C8B-B14F-4D97-AF65-F5344CB8AC3E}">
        <p14:creationId xmlns:p14="http://schemas.microsoft.com/office/powerpoint/2010/main" val="410034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1FABC8-D4B0-4E9C-86A1-2E671245DC45}"/>
              </a:ext>
            </a:extLst>
          </p:cNvPr>
          <p:cNvSpPr>
            <a:spLocks noGrp="1"/>
          </p:cNvSpPr>
          <p:nvPr>
            <p:ph type="title"/>
          </p:nvPr>
        </p:nvSpPr>
        <p:spPr/>
        <p:txBody>
          <a:bodyPr/>
          <a:lstStyle/>
          <a:p>
            <a:r>
              <a:rPr lang="nl-NL" dirty="0"/>
              <a:t>3.3 3D box </a:t>
            </a:r>
            <a:r>
              <a:rPr lang="nl-NL" dirty="0" err="1"/>
              <a:t>Measurement</a:t>
            </a:r>
            <a:r>
              <a:rPr lang="nl-NL" dirty="0"/>
              <a:t> </a:t>
            </a:r>
            <a:r>
              <a:rPr lang="nl-NL" dirty="0" err="1"/>
              <a:t>assignment</a:t>
            </a:r>
            <a:r>
              <a:rPr lang="nl-NL" dirty="0"/>
              <a:t> 1-2</a:t>
            </a:r>
          </a:p>
        </p:txBody>
      </p:sp>
      <p:pic>
        <p:nvPicPr>
          <p:cNvPr id="5" name="Tijdelijke aanduiding voor inhoud 4">
            <a:extLst>
              <a:ext uri="{FF2B5EF4-FFF2-40B4-BE49-F238E27FC236}">
                <a16:creationId xmlns:a16="http://schemas.microsoft.com/office/drawing/2014/main" id="{8544B14F-8FD3-445E-8C36-50E0CEB5DE26}"/>
              </a:ext>
            </a:extLst>
          </p:cNvPr>
          <p:cNvPicPr>
            <a:picLocks noGrp="1" noChangeAspect="1"/>
          </p:cNvPicPr>
          <p:nvPr>
            <p:ph idx="1"/>
          </p:nvPr>
        </p:nvPicPr>
        <p:blipFill>
          <a:blip r:embed="rId2"/>
          <a:stretch>
            <a:fillRect/>
          </a:stretch>
        </p:blipFill>
        <p:spPr>
          <a:xfrm>
            <a:off x="753835" y="1906474"/>
            <a:ext cx="9341887" cy="3729013"/>
          </a:xfrm>
          <a:prstGeom prst="rect">
            <a:avLst/>
          </a:prstGeom>
        </p:spPr>
      </p:pic>
      <p:sp>
        <p:nvSpPr>
          <p:cNvPr id="4" name="Tijdelijke aanduiding voor dianummer 3">
            <a:extLst>
              <a:ext uri="{FF2B5EF4-FFF2-40B4-BE49-F238E27FC236}">
                <a16:creationId xmlns:a16="http://schemas.microsoft.com/office/drawing/2014/main" id="{AF1FD5BF-6D1E-4B81-A7DD-C56F94B14079}"/>
              </a:ext>
            </a:extLst>
          </p:cNvPr>
          <p:cNvSpPr>
            <a:spLocks noGrp="1"/>
          </p:cNvSpPr>
          <p:nvPr>
            <p:ph type="sldNum" sz="quarter" idx="12"/>
          </p:nvPr>
        </p:nvSpPr>
        <p:spPr/>
        <p:txBody>
          <a:bodyPr/>
          <a:lstStyle/>
          <a:p>
            <a:fld id="{633BDA97-E250-46D3-B602-CD2A4F0CDE63}" type="slidenum">
              <a:rPr lang="de-DE" smtClean="0"/>
              <a:pPr/>
              <a:t>24</a:t>
            </a:fld>
            <a:endParaRPr lang="de-DE" dirty="0"/>
          </a:p>
        </p:txBody>
      </p:sp>
    </p:spTree>
    <p:extLst>
      <p:ext uri="{BB962C8B-B14F-4D97-AF65-F5344CB8AC3E}">
        <p14:creationId xmlns:p14="http://schemas.microsoft.com/office/powerpoint/2010/main" val="277572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0E06F9-D804-4F39-BFA8-2C1B341D1D3A}"/>
              </a:ext>
            </a:extLst>
          </p:cNvPr>
          <p:cNvSpPr>
            <a:spLocks noGrp="1"/>
          </p:cNvSpPr>
          <p:nvPr>
            <p:ph type="title"/>
          </p:nvPr>
        </p:nvSpPr>
        <p:spPr/>
        <p:txBody>
          <a:bodyPr/>
          <a:lstStyle/>
          <a:p>
            <a:r>
              <a:rPr lang="nl-NL" dirty="0"/>
              <a:t>3.4 3D box </a:t>
            </a:r>
            <a:r>
              <a:rPr lang="nl-NL" dirty="0" err="1"/>
              <a:t>Measurement</a:t>
            </a:r>
            <a:r>
              <a:rPr lang="nl-NL" dirty="0"/>
              <a:t> </a:t>
            </a:r>
            <a:r>
              <a:rPr lang="nl-NL" dirty="0" err="1"/>
              <a:t>assignment</a:t>
            </a:r>
            <a:r>
              <a:rPr lang="nl-NL" dirty="0"/>
              <a:t> 2-2</a:t>
            </a:r>
          </a:p>
        </p:txBody>
      </p:sp>
      <p:pic>
        <p:nvPicPr>
          <p:cNvPr id="5" name="Tijdelijke aanduiding voor inhoud 4">
            <a:extLst>
              <a:ext uri="{FF2B5EF4-FFF2-40B4-BE49-F238E27FC236}">
                <a16:creationId xmlns:a16="http://schemas.microsoft.com/office/drawing/2014/main" id="{0EC2C07B-5D4B-433D-ABBA-901E2C775420}"/>
              </a:ext>
            </a:extLst>
          </p:cNvPr>
          <p:cNvPicPr>
            <a:picLocks noGrp="1" noChangeAspect="1"/>
          </p:cNvPicPr>
          <p:nvPr>
            <p:ph idx="1"/>
          </p:nvPr>
        </p:nvPicPr>
        <p:blipFill>
          <a:blip r:embed="rId2"/>
          <a:stretch>
            <a:fillRect/>
          </a:stretch>
        </p:blipFill>
        <p:spPr>
          <a:xfrm>
            <a:off x="708183" y="1797801"/>
            <a:ext cx="8573610" cy="4351338"/>
          </a:xfrm>
          <a:prstGeom prst="rect">
            <a:avLst/>
          </a:prstGeom>
        </p:spPr>
      </p:pic>
      <p:sp>
        <p:nvSpPr>
          <p:cNvPr id="4" name="Tijdelijke aanduiding voor dianummer 3">
            <a:extLst>
              <a:ext uri="{FF2B5EF4-FFF2-40B4-BE49-F238E27FC236}">
                <a16:creationId xmlns:a16="http://schemas.microsoft.com/office/drawing/2014/main" id="{84ADABD2-5FEF-4BB0-A598-1EBF6F2DE456}"/>
              </a:ext>
            </a:extLst>
          </p:cNvPr>
          <p:cNvSpPr>
            <a:spLocks noGrp="1"/>
          </p:cNvSpPr>
          <p:nvPr>
            <p:ph type="sldNum" sz="quarter" idx="12"/>
          </p:nvPr>
        </p:nvSpPr>
        <p:spPr/>
        <p:txBody>
          <a:bodyPr/>
          <a:lstStyle/>
          <a:p>
            <a:fld id="{633BDA97-E250-46D3-B602-CD2A4F0CDE63}" type="slidenum">
              <a:rPr lang="de-DE" smtClean="0"/>
              <a:pPr/>
              <a:t>25</a:t>
            </a:fld>
            <a:endParaRPr lang="de-DE" dirty="0"/>
          </a:p>
        </p:txBody>
      </p:sp>
    </p:spTree>
    <p:extLst>
      <p:ext uri="{BB962C8B-B14F-4D97-AF65-F5344CB8AC3E}">
        <p14:creationId xmlns:p14="http://schemas.microsoft.com/office/powerpoint/2010/main" val="372079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1B7EAF-3D42-4447-91BE-0AB0830BB3FE}"/>
              </a:ext>
            </a:extLst>
          </p:cNvPr>
          <p:cNvSpPr>
            <a:spLocks noGrp="1"/>
          </p:cNvSpPr>
          <p:nvPr>
            <p:ph type="title"/>
          </p:nvPr>
        </p:nvSpPr>
        <p:spPr/>
        <p:txBody>
          <a:bodyPr>
            <a:normAutofit/>
          </a:bodyPr>
          <a:lstStyle/>
          <a:p>
            <a:r>
              <a:rPr lang="nl-NL" sz="4000" dirty="0"/>
              <a:t>3.5 presentatie van </a:t>
            </a:r>
            <a:r>
              <a:rPr lang="nl-NL" sz="4000" dirty="0" err="1"/>
              <a:t>Measurement</a:t>
            </a:r>
            <a:r>
              <a:rPr lang="nl-NL" sz="4000" dirty="0"/>
              <a:t> </a:t>
            </a:r>
            <a:r>
              <a:rPr lang="nl-NL" sz="4000" dirty="0" err="1"/>
              <a:t>assignment</a:t>
            </a:r>
            <a:r>
              <a:rPr lang="nl-NL" sz="4000" dirty="0"/>
              <a:t> 1 &amp;2</a:t>
            </a:r>
          </a:p>
        </p:txBody>
      </p:sp>
      <p:sp>
        <p:nvSpPr>
          <p:cNvPr id="3" name="Tijdelijke aanduiding voor inhoud 2">
            <a:extLst>
              <a:ext uri="{FF2B5EF4-FFF2-40B4-BE49-F238E27FC236}">
                <a16:creationId xmlns:a16="http://schemas.microsoft.com/office/drawing/2014/main" id="{3C858E31-4301-4F11-8413-F55FCA174185}"/>
              </a:ext>
            </a:extLst>
          </p:cNvPr>
          <p:cNvSpPr>
            <a:spLocks noGrp="1"/>
          </p:cNvSpPr>
          <p:nvPr>
            <p:ph idx="1"/>
          </p:nvPr>
        </p:nvSpPr>
        <p:spPr/>
        <p:txBody>
          <a:bodyPr/>
          <a:lstStyle/>
          <a:p>
            <a:r>
              <a:rPr lang="nl-NL" dirty="0"/>
              <a:t>10 groepen presenteren maximaal 2 min</a:t>
            </a:r>
          </a:p>
          <a:p>
            <a:r>
              <a:rPr lang="nl-NL" dirty="0"/>
              <a:t>Inhoud: </a:t>
            </a:r>
          </a:p>
          <a:p>
            <a:pPr lvl="1"/>
            <a:r>
              <a:rPr lang="nl-NL" dirty="0"/>
              <a:t>analyse van de meetgegevens  </a:t>
            </a:r>
          </a:p>
          <a:p>
            <a:pPr lvl="1"/>
            <a:r>
              <a:rPr lang="nl-NL" dirty="0"/>
              <a:t>lumen/watt verhouding van de lampen</a:t>
            </a:r>
          </a:p>
          <a:p>
            <a:pPr lvl="1"/>
            <a:r>
              <a:rPr lang="nl-NL" dirty="0"/>
              <a:t>welke invloed heeft lichtkleur op de mens?</a:t>
            </a:r>
          </a:p>
          <a:p>
            <a:endParaRPr lang="nl-NL" dirty="0"/>
          </a:p>
        </p:txBody>
      </p:sp>
      <p:sp>
        <p:nvSpPr>
          <p:cNvPr id="4" name="Tijdelijke aanduiding voor dianummer 3">
            <a:extLst>
              <a:ext uri="{FF2B5EF4-FFF2-40B4-BE49-F238E27FC236}">
                <a16:creationId xmlns:a16="http://schemas.microsoft.com/office/drawing/2014/main" id="{EE479379-D470-41DD-88DE-FF4F3175EE88}"/>
              </a:ext>
            </a:extLst>
          </p:cNvPr>
          <p:cNvSpPr>
            <a:spLocks noGrp="1"/>
          </p:cNvSpPr>
          <p:nvPr>
            <p:ph type="sldNum" sz="quarter" idx="12"/>
          </p:nvPr>
        </p:nvSpPr>
        <p:spPr/>
        <p:txBody>
          <a:bodyPr/>
          <a:lstStyle/>
          <a:p>
            <a:fld id="{633BDA97-E250-46D3-B602-CD2A4F0CDE63}" type="slidenum">
              <a:rPr lang="de-DE" smtClean="0"/>
              <a:pPr/>
              <a:t>26</a:t>
            </a:fld>
            <a:endParaRPr lang="de-DE" dirty="0"/>
          </a:p>
        </p:txBody>
      </p:sp>
    </p:spTree>
    <p:extLst>
      <p:ext uri="{BB962C8B-B14F-4D97-AF65-F5344CB8AC3E}">
        <p14:creationId xmlns:p14="http://schemas.microsoft.com/office/powerpoint/2010/main" val="4000046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9B69A7-DE33-4D9F-B779-9568A8920781}"/>
              </a:ext>
            </a:extLst>
          </p:cNvPr>
          <p:cNvSpPr>
            <a:spLocks noGrp="1"/>
          </p:cNvSpPr>
          <p:nvPr>
            <p:ph type="title"/>
          </p:nvPr>
        </p:nvSpPr>
        <p:spPr/>
        <p:txBody>
          <a:bodyPr/>
          <a:lstStyle/>
          <a:p>
            <a:r>
              <a:rPr lang="nl-NL" dirty="0"/>
              <a:t>Afsluiting </a:t>
            </a:r>
          </a:p>
        </p:txBody>
      </p:sp>
      <p:sp>
        <p:nvSpPr>
          <p:cNvPr id="3" name="Tijdelijke aanduiding voor inhoud 2">
            <a:extLst>
              <a:ext uri="{FF2B5EF4-FFF2-40B4-BE49-F238E27FC236}">
                <a16:creationId xmlns:a16="http://schemas.microsoft.com/office/drawing/2014/main" id="{06FF3F9E-2B78-4608-99DD-96EE68CA32A7}"/>
              </a:ext>
            </a:extLst>
          </p:cNvPr>
          <p:cNvSpPr>
            <a:spLocks noGrp="1"/>
          </p:cNvSpPr>
          <p:nvPr>
            <p:ph idx="1"/>
          </p:nvPr>
        </p:nvSpPr>
        <p:spPr/>
        <p:txBody>
          <a:bodyPr/>
          <a:lstStyle/>
          <a:p>
            <a:r>
              <a:rPr lang="nl-NL" dirty="0"/>
              <a:t>Behaalde doelen</a:t>
            </a:r>
          </a:p>
          <a:p>
            <a:r>
              <a:rPr lang="nl-NL" dirty="0"/>
              <a:t>Je herkent de invloed van licht op producten</a:t>
            </a:r>
          </a:p>
          <a:p>
            <a:r>
              <a:rPr lang="nl-NL" dirty="0"/>
              <a:t>Je weet wat lumen/Watt verhouding betekent</a:t>
            </a:r>
          </a:p>
          <a:p>
            <a:r>
              <a:rPr lang="nl-NL" dirty="0"/>
              <a:t>Je weet hoe je een lichtmeting kunt uitvoeren</a:t>
            </a:r>
          </a:p>
          <a:p>
            <a:endParaRPr lang="nl-NL" dirty="0"/>
          </a:p>
          <a:p>
            <a:endParaRPr lang="nl-NL" dirty="0"/>
          </a:p>
        </p:txBody>
      </p:sp>
      <p:sp>
        <p:nvSpPr>
          <p:cNvPr id="4" name="Tijdelijke aanduiding voor dianummer 3">
            <a:extLst>
              <a:ext uri="{FF2B5EF4-FFF2-40B4-BE49-F238E27FC236}">
                <a16:creationId xmlns:a16="http://schemas.microsoft.com/office/drawing/2014/main" id="{FC55D891-9310-45E7-BCA5-85ACA002ABDE}"/>
              </a:ext>
            </a:extLst>
          </p:cNvPr>
          <p:cNvSpPr>
            <a:spLocks noGrp="1"/>
          </p:cNvSpPr>
          <p:nvPr>
            <p:ph type="sldNum" sz="quarter" idx="12"/>
          </p:nvPr>
        </p:nvSpPr>
        <p:spPr/>
        <p:txBody>
          <a:bodyPr/>
          <a:lstStyle/>
          <a:p>
            <a:fld id="{633BDA97-E250-46D3-B602-CD2A4F0CDE63}" type="slidenum">
              <a:rPr lang="de-DE" smtClean="0"/>
              <a:pPr/>
              <a:t>27</a:t>
            </a:fld>
            <a:endParaRPr lang="de-DE" dirty="0"/>
          </a:p>
        </p:txBody>
      </p:sp>
    </p:spTree>
    <p:extLst>
      <p:ext uri="{BB962C8B-B14F-4D97-AF65-F5344CB8AC3E}">
        <p14:creationId xmlns:p14="http://schemas.microsoft.com/office/powerpoint/2010/main" val="129043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674DF-61E6-4CFE-BDB6-0D814E76EE2E}"/>
              </a:ext>
            </a:extLst>
          </p:cNvPr>
          <p:cNvSpPr>
            <a:spLocks noGrp="1"/>
          </p:cNvSpPr>
          <p:nvPr>
            <p:ph type="ctrTitle"/>
          </p:nvPr>
        </p:nvSpPr>
        <p:spPr/>
        <p:txBody>
          <a:bodyPr>
            <a:normAutofit fontScale="90000"/>
          </a:bodyPr>
          <a:lstStyle/>
          <a:p>
            <a:r>
              <a:rPr lang="de-DE" dirty="0" err="1"/>
              <a:t>Einde</a:t>
            </a:r>
            <a:r>
              <a:rPr lang="de-DE" dirty="0"/>
              <a:t> </a:t>
            </a:r>
            <a:r>
              <a:rPr lang="de-DE" dirty="0" err="1"/>
              <a:t>les</a:t>
            </a:r>
            <a:r>
              <a:rPr lang="de-DE" dirty="0"/>
              <a:t> 3</a:t>
            </a:r>
          </a:p>
        </p:txBody>
      </p:sp>
      <p:sp>
        <p:nvSpPr>
          <p:cNvPr id="3" name="Foliennummernplatzhalter 2">
            <a:extLst>
              <a:ext uri="{FF2B5EF4-FFF2-40B4-BE49-F238E27FC236}">
                <a16:creationId xmlns:a16="http://schemas.microsoft.com/office/drawing/2014/main" id="{179D5F44-C937-4EB4-B5CF-8C80ED3DBD7E}"/>
              </a:ext>
            </a:extLst>
          </p:cNvPr>
          <p:cNvSpPr>
            <a:spLocks noGrp="1"/>
          </p:cNvSpPr>
          <p:nvPr>
            <p:ph type="sldNum" sz="quarter" idx="12"/>
          </p:nvPr>
        </p:nvSpPr>
        <p:spPr/>
        <p:txBody>
          <a:bodyPr/>
          <a:lstStyle/>
          <a:p>
            <a:fld id="{633BDA97-E250-46D3-B602-CD2A4F0CDE63}" type="slidenum">
              <a:rPr lang="de-DE" smtClean="0"/>
              <a:pPr/>
              <a:t>28</a:t>
            </a:fld>
            <a:endParaRPr lang="de-DE" dirty="0"/>
          </a:p>
        </p:txBody>
      </p:sp>
    </p:spTree>
    <p:extLst>
      <p:ext uri="{BB962C8B-B14F-4D97-AF65-F5344CB8AC3E}">
        <p14:creationId xmlns:p14="http://schemas.microsoft.com/office/powerpoint/2010/main" val="118156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48710F-5206-4D1D-BAB9-4AEEB794EBDB}"/>
              </a:ext>
            </a:extLst>
          </p:cNvPr>
          <p:cNvSpPr>
            <a:spLocks noGrp="1"/>
          </p:cNvSpPr>
          <p:nvPr>
            <p:ph type="title"/>
          </p:nvPr>
        </p:nvSpPr>
        <p:spPr/>
        <p:txBody>
          <a:bodyPr/>
          <a:lstStyle/>
          <a:p>
            <a:r>
              <a:rPr lang="nl-NL" dirty="0"/>
              <a:t>3.0 leerdoelen</a:t>
            </a:r>
          </a:p>
        </p:txBody>
      </p:sp>
      <p:sp>
        <p:nvSpPr>
          <p:cNvPr id="3" name="Tijdelijke aanduiding voor inhoud 2">
            <a:extLst>
              <a:ext uri="{FF2B5EF4-FFF2-40B4-BE49-F238E27FC236}">
                <a16:creationId xmlns:a16="http://schemas.microsoft.com/office/drawing/2014/main" id="{602A10D0-862C-4032-9207-DE1CF5097F63}"/>
              </a:ext>
            </a:extLst>
          </p:cNvPr>
          <p:cNvSpPr>
            <a:spLocks noGrp="1"/>
          </p:cNvSpPr>
          <p:nvPr>
            <p:ph idx="1"/>
          </p:nvPr>
        </p:nvSpPr>
        <p:spPr/>
        <p:txBody>
          <a:bodyPr/>
          <a:lstStyle/>
          <a:p>
            <a:r>
              <a:rPr lang="nl-NL" dirty="0"/>
              <a:t>Onderzoeken houding </a:t>
            </a:r>
          </a:p>
          <a:p>
            <a:r>
              <a:rPr lang="nl-NL" dirty="0"/>
              <a:t>Uitleggen waarin licht wordt uitgedrukt</a:t>
            </a:r>
          </a:p>
          <a:p>
            <a:r>
              <a:rPr lang="nl-NL" dirty="0"/>
              <a:t>Uitleggen de invloed van licht op de mens</a:t>
            </a:r>
          </a:p>
          <a:p>
            <a:r>
              <a:rPr lang="nl-NL" dirty="0"/>
              <a:t>Uitvoeren van een lichtmeting</a:t>
            </a:r>
          </a:p>
          <a:p>
            <a:pPr marL="0" indent="0">
              <a:buNone/>
            </a:pPr>
            <a:endParaRPr lang="nl-NL" dirty="0"/>
          </a:p>
          <a:p>
            <a:pPr lvl="1"/>
            <a:endParaRPr lang="nl-NL" dirty="0"/>
          </a:p>
          <a:p>
            <a:pPr marL="0" indent="0">
              <a:buNone/>
            </a:pPr>
            <a:endParaRPr lang="nl-NL" dirty="0"/>
          </a:p>
          <a:p>
            <a:endParaRPr lang="nl-NL" dirty="0"/>
          </a:p>
        </p:txBody>
      </p:sp>
      <p:sp>
        <p:nvSpPr>
          <p:cNvPr id="4" name="Tijdelijke aanduiding voor dianummer 3">
            <a:extLst>
              <a:ext uri="{FF2B5EF4-FFF2-40B4-BE49-F238E27FC236}">
                <a16:creationId xmlns:a16="http://schemas.microsoft.com/office/drawing/2014/main" id="{F4B46FE5-8AFB-4AC2-990C-950093282495}"/>
              </a:ext>
            </a:extLst>
          </p:cNvPr>
          <p:cNvSpPr>
            <a:spLocks noGrp="1"/>
          </p:cNvSpPr>
          <p:nvPr>
            <p:ph type="sldNum" sz="quarter" idx="12"/>
          </p:nvPr>
        </p:nvSpPr>
        <p:spPr/>
        <p:txBody>
          <a:bodyPr/>
          <a:lstStyle/>
          <a:p>
            <a:fld id="{633BDA97-E250-46D3-B602-CD2A4F0CDE63}" type="slidenum">
              <a:rPr lang="de-DE" smtClean="0"/>
              <a:pPr/>
              <a:t>3</a:t>
            </a:fld>
            <a:endParaRPr lang="de-DE" dirty="0"/>
          </a:p>
        </p:txBody>
      </p:sp>
    </p:spTree>
    <p:extLst>
      <p:ext uri="{BB962C8B-B14F-4D97-AF65-F5344CB8AC3E}">
        <p14:creationId xmlns:p14="http://schemas.microsoft.com/office/powerpoint/2010/main" val="294107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4BA4E7-89C7-4426-8AED-D7DC16ED99AE}"/>
              </a:ext>
            </a:extLst>
          </p:cNvPr>
          <p:cNvSpPr>
            <a:spLocks noGrp="1"/>
          </p:cNvSpPr>
          <p:nvPr>
            <p:ph type="title"/>
          </p:nvPr>
        </p:nvSpPr>
        <p:spPr/>
        <p:txBody>
          <a:bodyPr/>
          <a:lstStyle/>
          <a:p>
            <a:r>
              <a:rPr lang="nl-NL" dirty="0"/>
              <a:t>3.0 activiteiten</a:t>
            </a:r>
          </a:p>
        </p:txBody>
      </p:sp>
      <p:sp>
        <p:nvSpPr>
          <p:cNvPr id="3" name="Tijdelijke aanduiding voor inhoud 2">
            <a:extLst>
              <a:ext uri="{FF2B5EF4-FFF2-40B4-BE49-F238E27FC236}">
                <a16:creationId xmlns:a16="http://schemas.microsoft.com/office/drawing/2014/main" id="{382EE5F6-202C-4B03-AEF2-6C593C814239}"/>
              </a:ext>
            </a:extLst>
          </p:cNvPr>
          <p:cNvSpPr>
            <a:spLocks noGrp="1"/>
          </p:cNvSpPr>
          <p:nvPr>
            <p:ph idx="1"/>
          </p:nvPr>
        </p:nvSpPr>
        <p:spPr/>
        <p:txBody>
          <a:bodyPr/>
          <a:lstStyle/>
          <a:p>
            <a:r>
              <a:rPr lang="nl-NL" dirty="0"/>
              <a:t>Meet opdracht uitvoeren</a:t>
            </a:r>
          </a:p>
          <a:p>
            <a:r>
              <a:rPr lang="nl-NL" dirty="0"/>
              <a:t>Presentie geven</a:t>
            </a:r>
          </a:p>
          <a:p>
            <a:r>
              <a:rPr lang="nl-NL" dirty="0"/>
              <a:t>Maken van een 3D box</a:t>
            </a:r>
          </a:p>
          <a:p>
            <a:endParaRPr lang="nl-NL" dirty="0"/>
          </a:p>
          <a:p>
            <a:endParaRPr lang="nl-NL" dirty="0"/>
          </a:p>
        </p:txBody>
      </p:sp>
      <p:sp>
        <p:nvSpPr>
          <p:cNvPr id="4" name="Tijdelijke aanduiding voor dianummer 3">
            <a:extLst>
              <a:ext uri="{FF2B5EF4-FFF2-40B4-BE49-F238E27FC236}">
                <a16:creationId xmlns:a16="http://schemas.microsoft.com/office/drawing/2014/main" id="{DDDE0203-EEBF-4CE5-A32B-20A4F3710B69}"/>
              </a:ext>
            </a:extLst>
          </p:cNvPr>
          <p:cNvSpPr>
            <a:spLocks noGrp="1"/>
          </p:cNvSpPr>
          <p:nvPr>
            <p:ph type="sldNum" sz="quarter" idx="12"/>
          </p:nvPr>
        </p:nvSpPr>
        <p:spPr/>
        <p:txBody>
          <a:bodyPr/>
          <a:lstStyle/>
          <a:p>
            <a:fld id="{633BDA97-E250-46D3-B602-CD2A4F0CDE63}" type="slidenum">
              <a:rPr lang="de-DE" smtClean="0"/>
              <a:pPr/>
              <a:t>4</a:t>
            </a:fld>
            <a:endParaRPr lang="de-DE" dirty="0"/>
          </a:p>
        </p:txBody>
      </p:sp>
    </p:spTree>
    <p:extLst>
      <p:ext uri="{BB962C8B-B14F-4D97-AF65-F5344CB8AC3E}">
        <p14:creationId xmlns:p14="http://schemas.microsoft.com/office/powerpoint/2010/main" val="200589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4B1F195-988C-4305-8EFA-9E54E8970861}"/>
              </a:ext>
            </a:extLst>
          </p:cNvPr>
          <p:cNvPicPr>
            <a:picLocks noChangeAspect="1"/>
          </p:cNvPicPr>
          <p:nvPr/>
        </p:nvPicPr>
        <p:blipFill>
          <a:blip r:embed="rId2"/>
          <a:stretch>
            <a:fillRect/>
          </a:stretch>
        </p:blipFill>
        <p:spPr>
          <a:xfrm>
            <a:off x="6755272" y="1338898"/>
            <a:ext cx="5436728" cy="5519103"/>
          </a:xfrm>
          <a:custGeom>
            <a:avLst/>
            <a:gdLst>
              <a:gd name="connsiteX0" fmla="*/ 169765 w 5580942"/>
              <a:gd name="connsiteY0" fmla="*/ 0 h 5519103"/>
              <a:gd name="connsiteX1" fmla="*/ 5580942 w 5580942"/>
              <a:gd name="connsiteY1" fmla="*/ 0 h 5519103"/>
              <a:gd name="connsiteX2" fmla="*/ 5580942 w 5580942"/>
              <a:gd name="connsiteY2" fmla="*/ 5519103 h 5519103"/>
              <a:gd name="connsiteX3" fmla="*/ 9100 w 5580942"/>
              <a:gd name="connsiteY3" fmla="*/ 5519103 h 5519103"/>
              <a:gd name="connsiteX4" fmla="*/ 0 w 5580942"/>
              <a:gd name="connsiteY4" fmla="*/ 5474029 h 5519103"/>
              <a:gd name="connsiteX5" fmla="*/ 0 w 5580942"/>
              <a:gd name="connsiteY5" fmla="*/ 169765 h 5519103"/>
              <a:gd name="connsiteX6" fmla="*/ 169765 w 5580942"/>
              <a:gd name="connsiteY6" fmla="*/ 0 h 551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0942" h="5519103">
                <a:moveTo>
                  <a:pt x="169765" y="0"/>
                </a:moveTo>
                <a:lnTo>
                  <a:pt x="5580942" y="0"/>
                </a:lnTo>
                <a:lnTo>
                  <a:pt x="5580942" y="5519103"/>
                </a:lnTo>
                <a:lnTo>
                  <a:pt x="9100" y="5519103"/>
                </a:lnTo>
                <a:lnTo>
                  <a:pt x="0" y="5474029"/>
                </a:lnTo>
                <a:lnTo>
                  <a:pt x="0" y="169765"/>
                </a:lnTo>
                <a:cubicBezTo>
                  <a:pt x="0" y="76006"/>
                  <a:pt x="76006" y="0"/>
                  <a:pt x="169765" y="0"/>
                </a:cubicBezTo>
                <a:close/>
              </a:path>
            </a:pathLst>
          </a:custGeom>
        </p:spPr>
      </p:pic>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838200" y="365125"/>
            <a:ext cx="10515599" cy="1325563"/>
          </a:xfrm>
        </p:spPr>
        <p:txBody>
          <a:bodyPr>
            <a:normAutofit/>
          </a:bodyPr>
          <a:lstStyle/>
          <a:p>
            <a:r>
              <a:rPr lang="nl-NL" dirty="0"/>
              <a:t>3.1 Basisverlichting (herhaling)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838200" y="1464906"/>
            <a:ext cx="6110812" cy="4891443"/>
          </a:xfrm>
        </p:spPr>
        <p:txBody>
          <a:bodyPr>
            <a:normAutofit/>
          </a:bodyPr>
          <a:lstStyle/>
          <a:p>
            <a:pPr marL="0" indent="0">
              <a:buNone/>
            </a:pPr>
            <a:r>
              <a:rPr lang="nl-NL" sz="2000" dirty="0">
                <a:solidFill>
                  <a:srgbClr val="6990B2"/>
                </a:solidFill>
              </a:rPr>
              <a:t>Lichtsterkte</a:t>
            </a:r>
          </a:p>
          <a:p>
            <a:pPr lvl="1"/>
            <a:r>
              <a:rPr lang="nl-NL" sz="1800" dirty="0"/>
              <a:t>Een lichtbron kan het licht in alle richtingen zenden</a:t>
            </a:r>
          </a:p>
          <a:p>
            <a:pPr lvl="1"/>
            <a:r>
              <a:rPr lang="nl-NL" sz="1800" dirty="0"/>
              <a:t>De sterkte wordt bepaald door de hoek (ruimtelijke hoek)</a:t>
            </a:r>
          </a:p>
          <a:p>
            <a:pPr lvl="1"/>
            <a:r>
              <a:rPr lang="nl-NL" sz="1800" dirty="0"/>
              <a:t>Deze hoek noemen we steradiaal (sr) symbool </a:t>
            </a:r>
            <a:r>
              <a:rPr lang="nl-NL" sz="1800" dirty="0">
                <a:latin typeface="Symbol" panose="05050102010706020507" pitchFamily="18" charset="2"/>
              </a:rPr>
              <a:t>w</a:t>
            </a:r>
          </a:p>
          <a:p>
            <a:pPr lvl="1"/>
            <a:r>
              <a:rPr lang="nl-NL" sz="1800" dirty="0"/>
              <a:t>Steradiaal is een ruimtehoek die wordt gevormd door verbindingslijnen van M met de omtrek van een oppervlakte van 1m2 (</a:t>
            </a:r>
            <a:r>
              <a:rPr lang="nl-NL" sz="1800" dirty="0" err="1"/>
              <a:t>vierkantemeter</a:t>
            </a:r>
            <a:r>
              <a:rPr lang="nl-NL" sz="1800" dirty="0"/>
              <a:t>) op een bol met een straal van 1m (meter)</a:t>
            </a:r>
          </a:p>
          <a:p>
            <a:pPr lvl="1"/>
            <a:r>
              <a:rPr lang="nl-NL" sz="1800" dirty="0"/>
              <a:t>De lichtsterkte van een lichtbron is de lichtstroom per steradiaal (sr) eenheid candela (cd) symbool: I (van intensiteit)</a:t>
            </a:r>
          </a:p>
          <a:p>
            <a:pPr lvl="1"/>
            <a:r>
              <a:rPr lang="nl-NL" sz="1800" dirty="0"/>
              <a:t>Formule: I = </a:t>
            </a:r>
            <a:r>
              <a:rPr lang="nl-NL" sz="1800" dirty="0">
                <a:latin typeface="Symbol" panose="05050102010706020507" pitchFamily="18" charset="2"/>
              </a:rPr>
              <a:t>F</a:t>
            </a:r>
            <a:r>
              <a:rPr lang="nl-NL" sz="1800" dirty="0"/>
              <a:t> /</a:t>
            </a:r>
            <a:r>
              <a:rPr lang="nl-NL" dirty="0"/>
              <a:t> </a:t>
            </a:r>
            <a:r>
              <a:rPr lang="nl-NL" dirty="0">
                <a:latin typeface="Symbol" panose="05050102010706020507" pitchFamily="18" charset="2"/>
              </a:rPr>
              <a:t>w</a:t>
            </a:r>
          </a:p>
          <a:p>
            <a:pPr lvl="1"/>
            <a:endParaRPr lang="nl-NL" sz="1600" dirty="0"/>
          </a:p>
          <a:p>
            <a:pPr lvl="1"/>
            <a:endParaRPr lang="nl-NL" sz="1600" dirty="0"/>
          </a:p>
          <a:p>
            <a:pPr lvl="1"/>
            <a:endParaRPr lang="nl-NL" sz="1600" dirty="0"/>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a:solidFill>
                  <a:srgbClr val="FFFFFF"/>
                </a:solidFill>
              </a:rPr>
              <a:pPr>
                <a:spcAft>
                  <a:spcPts val="600"/>
                </a:spcAft>
              </a:pPr>
              <a:t>5</a:t>
            </a:fld>
            <a:endParaRPr lang="de-DE">
              <a:solidFill>
                <a:srgbClr val="FFFFFF"/>
              </a:solidFill>
            </a:endParaRPr>
          </a:p>
        </p:txBody>
      </p:sp>
      <p:pic>
        <p:nvPicPr>
          <p:cNvPr id="6" name="Afbeelding 5">
            <a:extLst>
              <a:ext uri="{FF2B5EF4-FFF2-40B4-BE49-F238E27FC236}">
                <a16:creationId xmlns:a16="http://schemas.microsoft.com/office/drawing/2014/main" id="{F7137B8C-31A7-4CE9-B7AF-31BD9F755A29}"/>
              </a:ext>
            </a:extLst>
          </p:cNvPr>
          <p:cNvPicPr>
            <a:picLocks noChangeAspect="1"/>
          </p:cNvPicPr>
          <p:nvPr/>
        </p:nvPicPr>
        <p:blipFill>
          <a:blip r:embed="rId3"/>
          <a:stretch>
            <a:fillRect/>
          </a:stretch>
        </p:blipFill>
        <p:spPr>
          <a:xfrm>
            <a:off x="3714769" y="4769073"/>
            <a:ext cx="3443920" cy="1500058"/>
          </a:xfrm>
          <a:prstGeom prst="rect">
            <a:avLst/>
          </a:prstGeom>
        </p:spPr>
      </p:pic>
    </p:spTree>
    <p:extLst>
      <p:ext uri="{BB962C8B-B14F-4D97-AF65-F5344CB8AC3E}">
        <p14:creationId xmlns:p14="http://schemas.microsoft.com/office/powerpoint/2010/main" val="139910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26B0733-CD7D-406F-A38B-E22140D77CE8}"/>
              </a:ext>
            </a:extLst>
          </p:cNvPr>
          <p:cNvPicPr>
            <a:picLocks noChangeAspect="1"/>
          </p:cNvPicPr>
          <p:nvPr/>
        </p:nvPicPr>
        <p:blipFill>
          <a:blip r:embed="rId2"/>
          <a:stretch>
            <a:fillRect/>
          </a:stretch>
        </p:blipFill>
        <p:spPr>
          <a:xfrm>
            <a:off x="5848350" y="1686835"/>
            <a:ext cx="5890683" cy="3637495"/>
          </a:xfrm>
          <a:prstGeom prst="rect">
            <a:avLst/>
          </a:prstGeom>
        </p:spPr>
      </p:pic>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804672" y="338328"/>
            <a:ext cx="4747042" cy="1155525"/>
          </a:xfrm>
        </p:spPr>
        <p:txBody>
          <a:bodyPr vert="horz" lIns="91440" tIns="45720" rIns="91440" bIns="45720" rtlCol="0" anchor="b">
            <a:normAutofit/>
          </a:bodyPr>
          <a:lstStyle/>
          <a:p>
            <a:r>
              <a:rPr lang="en-US" sz="4600" dirty="0">
                <a:latin typeface="+mj-lt"/>
              </a:rPr>
              <a:t>3</a:t>
            </a:r>
            <a:r>
              <a:rPr lang="en-US" sz="4600" kern="1200" dirty="0">
                <a:solidFill>
                  <a:schemeClr val="tx1"/>
                </a:solidFill>
                <a:latin typeface="+mj-lt"/>
                <a:ea typeface="+mj-ea"/>
                <a:cs typeface="+mj-cs"/>
              </a:rPr>
              <a:t>.1Basisverlichting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804672" y="2724912"/>
            <a:ext cx="3209544" cy="1155525"/>
          </a:xfrm>
        </p:spPr>
        <p:txBody>
          <a:bodyPr vert="horz" lIns="91440" tIns="45720" rIns="91440" bIns="45720" rtlCol="0" anchor="t">
            <a:normAutofit/>
          </a:bodyPr>
          <a:lstStyle/>
          <a:p>
            <a:pPr marL="0" indent="0">
              <a:buNone/>
            </a:pPr>
            <a:r>
              <a:rPr lang="en-US" sz="1900" kern="1200">
                <a:solidFill>
                  <a:schemeClr val="tx1"/>
                </a:solidFill>
                <a:latin typeface="+mn-lt"/>
                <a:ea typeface="+mn-ea"/>
                <a:cs typeface="+mn-cs"/>
              </a:rPr>
              <a:t>Het diagram van een gloeilamp geeft de volgende voorstelling in een polair lichtsterktediagram</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10925174" y="6356350"/>
            <a:ext cx="428625" cy="365125"/>
          </a:xfrm>
        </p:spPr>
        <p:txBody>
          <a:bodyPr vert="horz" lIns="91440" tIns="45720" rIns="91440" bIns="45720" rtlCol="0" anchor="ctr">
            <a:normAutofit/>
          </a:bodyPr>
          <a:lstStyle/>
          <a:p>
            <a:pPr algn="r">
              <a:spcAft>
                <a:spcPts val="600"/>
              </a:spcAft>
            </a:pPr>
            <a:fld id="{633BDA97-E250-46D3-B602-CD2A4F0CDE63}" type="slidenum">
              <a:rPr lang="en-US">
                <a:solidFill>
                  <a:schemeClr val="bg1">
                    <a:alpha val="80000"/>
                  </a:schemeClr>
                </a:solidFill>
                <a:latin typeface="+mn-lt"/>
              </a:rPr>
              <a:pPr algn="r">
                <a:spcAft>
                  <a:spcPts val="600"/>
                </a:spcAft>
              </a:pPr>
              <a:t>6</a:t>
            </a:fld>
            <a:endParaRPr lang="en-US">
              <a:solidFill>
                <a:schemeClr val="bg1">
                  <a:alpha val="80000"/>
                </a:schemeClr>
              </a:solidFill>
              <a:latin typeface="+mn-lt"/>
            </a:endParaRPr>
          </a:p>
        </p:txBody>
      </p:sp>
    </p:spTree>
    <p:extLst>
      <p:ext uri="{BB962C8B-B14F-4D97-AF65-F5344CB8AC3E}">
        <p14:creationId xmlns:p14="http://schemas.microsoft.com/office/powerpoint/2010/main" val="3341040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3.1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p:txBody>
          <a:bodyPr/>
          <a:lstStyle/>
          <a:p>
            <a:r>
              <a:rPr lang="nl-NL" dirty="0"/>
              <a:t>Het polair lichtsterktediagram is gebaseerd op 1000 lumen.</a:t>
            </a:r>
          </a:p>
          <a:p>
            <a:r>
              <a:rPr lang="nl-NL" dirty="0"/>
              <a:t>De lichtsterkte is evenredig met de lichtstroom. Voor de werkelijke waarde van de lichtsterkte moet de gevonden waarde in de grafiek nog worden vermenigvuldigd met een factor: werkelijke aantal lumen / 1000</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7</a:t>
            </a:fld>
            <a:endParaRPr lang="de-DE" dirty="0"/>
          </a:p>
        </p:txBody>
      </p:sp>
    </p:spTree>
    <p:extLst>
      <p:ext uri="{BB962C8B-B14F-4D97-AF65-F5344CB8AC3E}">
        <p14:creationId xmlns:p14="http://schemas.microsoft.com/office/powerpoint/2010/main" val="397524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nl-NL" sz="2800" dirty="0"/>
              <a:t>3.1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643468" y="2638043"/>
            <a:ext cx="3363974" cy="4083432"/>
          </a:xfrm>
        </p:spPr>
        <p:txBody>
          <a:bodyPr>
            <a:normAutofit fontScale="92500"/>
          </a:bodyPr>
          <a:lstStyle/>
          <a:p>
            <a:r>
              <a:rPr lang="nl-NL" sz="2000" dirty="0"/>
              <a:t>Rekenvoorbeeld: recht onder een lamp van 100watt met een specifieke lichtstroom van 25 lm/W is volgens het polair lichtsterktediagram de lichtsterkte 300cd</a:t>
            </a:r>
          </a:p>
          <a:p>
            <a:r>
              <a:rPr lang="nl-NL" sz="2000" dirty="0"/>
              <a:t>Werkelijke aantal lumen is de totale lichtroom.</a:t>
            </a:r>
          </a:p>
          <a:p>
            <a:r>
              <a:rPr lang="nl-NL" sz="2000" dirty="0">
                <a:latin typeface="Symbol" panose="05050102010706020507" pitchFamily="18" charset="2"/>
              </a:rPr>
              <a:t>F </a:t>
            </a:r>
            <a:r>
              <a:rPr lang="nl-NL" sz="2000" dirty="0"/>
              <a:t>= 100 x 25 = 2500 lm</a:t>
            </a:r>
          </a:p>
          <a:p>
            <a:r>
              <a:rPr lang="nl-NL" sz="2000" dirty="0"/>
              <a:t>Lichtsterkte I = (2500/1000) x 300 = 750cd</a:t>
            </a:r>
          </a:p>
          <a:p>
            <a:r>
              <a:rPr lang="nl-NL" sz="2000" dirty="0"/>
              <a:t>Lichtsterkte I bij 45gr= (2500/1000) x 175 = 750cd</a:t>
            </a:r>
          </a:p>
          <a:p>
            <a:endParaRPr lang="nl-NL" sz="2000" dirty="0"/>
          </a:p>
          <a:p>
            <a:endParaRPr lang="nl-NL" sz="2000" dirty="0"/>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a:xfrm>
            <a:off x="8610600" y="6356350"/>
            <a:ext cx="2743200" cy="365125"/>
          </a:xfrm>
        </p:spPr>
        <p:txBody>
          <a:bodyPr>
            <a:normAutofit/>
          </a:bodyPr>
          <a:lstStyle/>
          <a:p>
            <a:pPr>
              <a:spcAft>
                <a:spcPts val="600"/>
              </a:spcAft>
            </a:pPr>
            <a:fld id="{633BDA97-E250-46D3-B602-CD2A4F0CDE63}" type="slidenum">
              <a:rPr lang="de-DE" smtClean="0"/>
              <a:pPr>
                <a:spcAft>
                  <a:spcPts val="600"/>
                </a:spcAft>
              </a:pPr>
              <a:t>8</a:t>
            </a:fld>
            <a:endParaRPr lang="de-DE"/>
          </a:p>
        </p:txBody>
      </p:sp>
      <p:pic>
        <p:nvPicPr>
          <p:cNvPr id="7" name="Afbeelding 6">
            <a:extLst>
              <a:ext uri="{FF2B5EF4-FFF2-40B4-BE49-F238E27FC236}">
                <a16:creationId xmlns:a16="http://schemas.microsoft.com/office/drawing/2014/main" id="{66C38C1C-576F-4104-8ACE-C34A3A67AFEC}"/>
              </a:ext>
            </a:extLst>
          </p:cNvPr>
          <p:cNvPicPr>
            <a:picLocks noChangeAspect="1"/>
          </p:cNvPicPr>
          <p:nvPr/>
        </p:nvPicPr>
        <p:blipFill>
          <a:blip r:embed="rId2"/>
          <a:stretch>
            <a:fillRect/>
          </a:stretch>
        </p:blipFill>
        <p:spPr>
          <a:xfrm>
            <a:off x="5069068" y="1152525"/>
            <a:ext cx="6791325" cy="4552950"/>
          </a:xfrm>
          <a:prstGeom prst="rect">
            <a:avLst/>
          </a:prstGeom>
        </p:spPr>
      </p:pic>
    </p:spTree>
    <p:extLst>
      <p:ext uri="{BB962C8B-B14F-4D97-AF65-F5344CB8AC3E}">
        <p14:creationId xmlns:p14="http://schemas.microsoft.com/office/powerpoint/2010/main" val="307811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623C37-714A-4C85-95C5-79F4CA7401C7}"/>
              </a:ext>
            </a:extLst>
          </p:cNvPr>
          <p:cNvSpPr>
            <a:spLocks noGrp="1"/>
          </p:cNvSpPr>
          <p:nvPr>
            <p:ph type="title"/>
          </p:nvPr>
        </p:nvSpPr>
        <p:spPr/>
        <p:txBody>
          <a:bodyPr/>
          <a:lstStyle/>
          <a:p>
            <a:r>
              <a:rPr lang="nl-NL" dirty="0"/>
              <a:t>3.1 Basisverlichting</a:t>
            </a:r>
          </a:p>
        </p:txBody>
      </p:sp>
      <p:sp>
        <p:nvSpPr>
          <p:cNvPr id="3" name="Tijdelijke aanduiding voor inhoud 2">
            <a:extLst>
              <a:ext uri="{FF2B5EF4-FFF2-40B4-BE49-F238E27FC236}">
                <a16:creationId xmlns:a16="http://schemas.microsoft.com/office/drawing/2014/main" id="{2477E4C5-BFF3-48C7-983E-097D60F6E7B7}"/>
              </a:ext>
            </a:extLst>
          </p:cNvPr>
          <p:cNvSpPr>
            <a:spLocks noGrp="1"/>
          </p:cNvSpPr>
          <p:nvPr>
            <p:ph idx="1"/>
          </p:nvPr>
        </p:nvSpPr>
        <p:spPr>
          <a:xfrm>
            <a:off x="231989" y="2601395"/>
            <a:ext cx="11728022" cy="3810065"/>
          </a:xfrm>
        </p:spPr>
        <p:txBody>
          <a:bodyPr/>
          <a:lstStyle/>
          <a:p>
            <a:pPr marL="0" indent="0">
              <a:buNone/>
            </a:pPr>
            <a:r>
              <a:rPr lang="nl-NL" dirty="0">
                <a:solidFill>
                  <a:srgbClr val="6990B2"/>
                </a:solidFill>
              </a:rPr>
              <a:t>Verlichtingsterkte</a:t>
            </a:r>
          </a:p>
          <a:p>
            <a:r>
              <a:rPr lang="nl-NL" dirty="0"/>
              <a:t>Tot nu toe hebben we gezien dat elke lichtbron een lichtstroom uitzendt, die een bepaalde lichtsterkte kan hebben. Het licht dat op een vlak terecht komt zorgt voor een verlichtingssterkte en kunnen we met een luxmeter meten.</a:t>
            </a:r>
          </a:p>
          <a:p>
            <a:r>
              <a:rPr lang="nl-NL" dirty="0"/>
              <a:t>Eenheid: Lux (lx) symbool: </a:t>
            </a:r>
            <a:r>
              <a:rPr lang="nl-NL" i="1" dirty="0"/>
              <a:t>E</a:t>
            </a:r>
          </a:p>
          <a:p>
            <a:r>
              <a:rPr lang="nl-NL" dirty="0"/>
              <a:t>Formule: </a:t>
            </a:r>
            <a:r>
              <a:rPr lang="nl-NL" i="1" dirty="0"/>
              <a:t>E</a:t>
            </a:r>
            <a:r>
              <a:rPr lang="nl-NL" dirty="0"/>
              <a:t> = lichtstroom (</a:t>
            </a:r>
            <a:r>
              <a:rPr lang="nl-NL" dirty="0">
                <a:latin typeface="Symbol" panose="05050102010706020507" pitchFamily="18" charset="2"/>
              </a:rPr>
              <a:t>F</a:t>
            </a:r>
            <a:r>
              <a:rPr lang="nl-NL" dirty="0"/>
              <a:t>(lm)) / oppervlakte (A (m2))   </a:t>
            </a:r>
          </a:p>
          <a:p>
            <a:r>
              <a:rPr lang="nl-NL" i="1" dirty="0"/>
              <a:t>E </a:t>
            </a:r>
            <a:r>
              <a:rPr lang="nl-NL" dirty="0"/>
              <a:t>= </a:t>
            </a:r>
            <a:r>
              <a:rPr lang="nl-NL" dirty="0">
                <a:latin typeface="Symbol" panose="05050102010706020507" pitchFamily="18" charset="2"/>
              </a:rPr>
              <a:t>F</a:t>
            </a:r>
            <a:r>
              <a:rPr lang="nl-NL" dirty="0"/>
              <a:t>  / A  </a:t>
            </a:r>
          </a:p>
        </p:txBody>
      </p:sp>
      <p:sp>
        <p:nvSpPr>
          <p:cNvPr id="4" name="Tijdelijke aanduiding voor dianummer 3">
            <a:extLst>
              <a:ext uri="{FF2B5EF4-FFF2-40B4-BE49-F238E27FC236}">
                <a16:creationId xmlns:a16="http://schemas.microsoft.com/office/drawing/2014/main" id="{5A99AFB4-D65F-468A-B485-D40F082E183A}"/>
              </a:ext>
            </a:extLst>
          </p:cNvPr>
          <p:cNvSpPr>
            <a:spLocks noGrp="1"/>
          </p:cNvSpPr>
          <p:nvPr>
            <p:ph type="sldNum" sz="quarter" idx="12"/>
          </p:nvPr>
        </p:nvSpPr>
        <p:spPr/>
        <p:txBody>
          <a:bodyPr/>
          <a:lstStyle/>
          <a:p>
            <a:fld id="{633BDA97-E250-46D3-B602-CD2A4F0CDE63}" type="slidenum">
              <a:rPr lang="de-DE" smtClean="0"/>
              <a:pPr/>
              <a:t>9</a:t>
            </a:fld>
            <a:endParaRPr lang="de-DE" dirty="0"/>
          </a:p>
        </p:txBody>
      </p:sp>
      <p:pic>
        <p:nvPicPr>
          <p:cNvPr id="5" name="Afbeelding 4">
            <a:extLst>
              <a:ext uri="{FF2B5EF4-FFF2-40B4-BE49-F238E27FC236}">
                <a16:creationId xmlns:a16="http://schemas.microsoft.com/office/drawing/2014/main" id="{67BE9900-B079-46A9-8C70-57074D0952FE}"/>
              </a:ext>
            </a:extLst>
          </p:cNvPr>
          <p:cNvPicPr>
            <a:picLocks noChangeAspect="1"/>
          </p:cNvPicPr>
          <p:nvPr/>
        </p:nvPicPr>
        <p:blipFill>
          <a:blip r:embed="rId2"/>
          <a:stretch>
            <a:fillRect/>
          </a:stretch>
        </p:blipFill>
        <p:spPr>
          <a:xfrm>
            <a:off x="5850699" y="446540"/>
            <a:ext cx="5336704" cy="2307013"/>
          </a:xfrm>
          <a:prstGeom prst="rect">
            <a:avLst/>
          </a:prstGeom>
          <a:ln w="38100" cap="sq">
            <a:solidFill>
              <a:srgbClr val="6990B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462460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238C49EC1BE1468FFB1E1A4CA3AE2C" ma:contentTypeVersion="2" ma:contentTypeDescription="Een nieuw document maken." ma:contentTypeScope="" ma:versionID="cd464103201bed0593403d10fed3490c">
  <xsd:schema xmlns:xsd="http://www.w3.org/2001/XMLSchema" xmlns:xs="http://www.w3.org/2001/XMLSchema" xmlns:p="http://schemas.microsoft.com/office/2006/metadata/properties" xmlns:ns2="53a3d3d9-87fa-4f0f-87e0-697446d9087e" targetNamespace="http://schemas.microsoft.com/office/2006/metadata/properties" ma:root="true" ma:fieldsID="2062648a79486f91415b4b294a2cc4f2" ns2:_="">
    <xsd:import namespace="53a3d3d9-87fa-4f0f-87e0-697446d9087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a3d3d9-87fa-4f0f-87e0-697446d908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29A35B-F9F7-4240-8C51-8D1D0975F4A9}">
  <ds:schemaRefs>
    <ds:schemaRef ds:uri="http://schemas.microsoft.com/sharepoint/v3/contenttype/forms"/>
  </ds:schemaRefs>
</ds:datastoreItem>
</file>

<file path=customXml/itemProps2.xml><?xml version="1.0" encoding="utf-8"?>
<ds:datastoreItem xmlns:ds="http://schemas.openxmlformats.org/officeDocument/2006/customXml" ds:itemID="{83DA52CE-B6BC-4D66-8A3C-701595BA8333}"/>
</file>

<file path=customXml/itemProps3.xml><?xml version="1.0" encoding="utf-8"?>
<ds:datastoreItem xmlns:ds="http://schemas.openxmlformats.org/officeDocument/2006/customXml" ds:itemID="{BA039629-B0C9-43BD-B5B2-F429F13C95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Breedbeeld</PresentationFormat>
  <Paragraphs>165</Paragraphs>
  <Slides>28</Slides>
  <Notes>0</Notes>
  <HiddenSlides>0</HiddenSlides>
  <MMClips>0</MMClips>
  <ScaleCrop>false</ScaleCrop>
  <HeadingPairs>
    <vt:vector size="4" baseType="variant">
      <vt:variant>
        <vt:lpstr>Thema</vt:lpstr>
      </vt:variant>
      <vt:variant>
        <vt:i4>1</vt:i4>
      </vt:variant>
      <vt:variant>
        <vt:lpstr>Diatitels</vt:lpstr>
      </vt:variant>
      <vt:variant>
        <vt:i4>28</vt:i4>
      </vt:variant>
    </vt:vector>
  </HeadingPairs>
  <TitlesOfParts>
    <vt:vector size="29" baseType="lpstr">
      <vt:lpstr>Office</vt:lpstr>
      <vt:lpstr>Lighting</vt:lpstr>
      <vt:lpstr>3.0 Lesson 3  / verlichting niveau</vt:lpstr>
      <vt:lpstr>3.0 leerdoelen</vt:lpstr>
      <vt:lpstr>3.0 activiteiten</vt:lpstr>
      <vt:lpstr>3.1 Basisverlichting (herhaling)</vt:lpstr>
      <vt:lpstr>3.1Basisverlichting</vt:lpstr>
      <vt:lpstr>3.1 Basisverlichting</vt:lpstr>
      <vt:lpstr>3.1 Basisverlichting</vt:lpstr>
      <vt:lpstr>3.1 Basisverlichting</vt:lpstr>
      <vt:lpstr>3.1 Basisverlichting</vt:lpstr>
      <vt:lpstr>3.1 Basisverlichting</vt:lpstr>
      <vt:lpstr>3.1 Basisverlichting</vt:lpstr>
      <vt:lpstr>3.1 Basisverlichting</vt:lpstr>
      <vt:lpstr>3.1 Basisverlichting</vt:lpstr>
      <vt:lpstr>3.1 Basisverlichting</vt:lpstr>
      <vt:lpstr>3.1 Basisverlichting</vt:lpstr>
      <vt:lpstr>3.1 Basisverlichting</vt:lpstr>
      <vt:lpstr>3.1 Basisverlichting</vt:lpstr>
      <vt:lpstr>3.1 Basisverlichtinglichtingasisverlichting</vt:lpstr>
      <vt:lpstr>3.1 Basisverlichtinglichtingasisverlichting</vt:lpstr>
      <vt:lpstr>3.2 3D-box Measurement experience assignment 1-2</vt:lpstr>
      <vt:lpstr>3.3 3D box Measurement assignment 1-2</vt:lpstr>
      <vt:lpstr>3.3 3D box Measurement assignment 1-2</vt:lpstr>
      <vt:lpstr>3.3 3D box Measurement assignment 1-2</vt:lpstr>
      <vt:lpstr>3.4 3D box Measurement assignment 2-2</vt:lpstr>
      <vt:lpstr>3.5 presentatie van Measurement assignment 1 &amp;2</vt:lpstr>
      <vt:lpstr>Afsluiting </vt:lpstr>
      <vt:lpstr>Einde les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Lighting</dc:title>
  <dc:creator>Boomgaarden, Richard</dc:creator>
  <cp:lastModifiedBy>Boomgaarden, Richard</cp:lastModifiedBy>
  <cp:revision>15</cp:revision>
  <dcterms:created xsi:type="dcterms:W3CDTF">2020-01-16T12:54:11Z</dcterms:created>
  <dcterms:modified xsi:type="dcterms:W3CDTF">2020-01-17T09:34:54Z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0x01010092238C49EC1BE1468FFB1E1A4CA3AE2C</vt:lpwstr>
  </property>
</Properties>
</file>